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68" r:id="rId2"/>
    <p:sldId id="283" r:id="rId3"/>
    <p:sldId id="276" r:id="rId4"/>
    <p:sldId id="282" r:id="rId5"/>
    <p:sldId id="271" r:id="rId6"/>
    <p:sldId id="265" r:id="rId7"/>
    <p:sldId id="287" r:id="rId8"/>
    <p:sldId id="286" r:id="rId9"/>
    <p:sldId id="289" r:id="rId10"/>
    <p:sldId id="290" r:id="rId11"/>
    <p:sldId id="291" r:id="rId12"/>
    <p:sldId id="270" r:id="rId13"/>
    <p:sldId id="272" r:id="rId14"/>
    <p:sldId id="293" r:id="rId15"/>
    <p:sldId id="273" r:id="rId16"/>
    <p:sldId id="274" r:id="rId17"/>
    <p:sldId id="275" r:id="rId18"/>
    <p:sldId id="279" r:id="rId19"/>
    <p:sldId id="280" r:id="rId20"/>
    <p:sldId id="292" r:id="rId21"/>
    <p:sldId id="296" r:id="rId22"/>
    <p:sldId id="300" r:id="rId23"/>
    <p:sldId id="299" r:id="rId24"/>
    <p:sldId id="301" r:id="rId25"/>
    <p:sldId id="302" r:id="rId26"/>
    <p:sldId id="295" r:id="rId27"/>
    <p:sldId id="297" r:id="rId28"/>
    <p:sldId id="284" r:id="rId29"/>
    <p:sldId id="298" r:id="rId30"/>
    <p:sldId id="285" r:id="rId31"/>
    <p:sldId id="294" r:id="rId32"/>
    <p:sldId id="277" r:id="rId33"/>
    <p:sldId id="30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624CAA6-B79A-324C-AA25-1247D3C3D16D}">
          <p14:sldIdLst>
            <p14:sldId id="268"/>
            <p14:sldId id="283"/>
            <p14:sldId id="276"/>
            <p14:sldId id="282"/>
            <p14:sldId id="271"/>
            <p14:sldId id="265"/>
            <p14:sldId id="287"/>
            <p14:sldId id="286"/>
            <p14:sldId id="289"/>
            <p14:sldId id="290"/>
            <p14:sldId id="291"/>
            <p14:sldId id="270"/>
            <p14:sldId id="272"/>
            <p14:sldId id="293"/>
            <p14:sldId id="273"/>
            <p14:sldId id="274"/>
            <p14:sldId id="275"/>
            <p14:sldId id="279"/>
            <p14:sldId id="280"/>
            <p14:sldId id="292"/>
            <p14:sldId id="296"/>
            <p14:sldId id="300"/>
            <p14:sldId id="299"/>
            <p14:sldId id="301"/>
            <p14:sldId id="302"/>
            <p14:sldId id="295"/>
            <p14:sldId id="297"/>
            <p14:sldId id="284"/>
            <p14:sldId id="298"/>
            <p14:sldId id="285"/>
            <p14:sldId id="294"/>
            <p14:sldId id="277"/>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5" autoAdjust="0"/>
    <p:restoredTop sz="82593" autoAdjust="0"/>
  </p:normalViewPr>
  <p:slideViewPr>
    <p:cSldViewPr snapToObjects="1">
      <p:cViewPr>
        <p:scale>
          <a:sx n="60" d="100"/>
          <a:sy n="60" d="100"/>
        </p:scale>
        <p:origin x="-1098" y="-384"/>
      </p:cViewPr>
      <p:guideLst>
        <p:guide orient="horz" pos="4032"/>
        <p:guide orient="horz" pos="192"/>
        <p:guide orient="horz" pos="288"/>
        <p:guide orient="horz" pos="432"/>
        <p:guide orient="horz" pos="912"/>
        <p:guide orient="horz" pos="2160"/>
        <p:guide pos="5472"/>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5DA2A-743B-466A-8573-9B549EAD9E2E}"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7B943E76-3030-4317-8B9C-91FE8371D96D}">
      <dgm:prSet phldrT="[Text]"/>
      <dgm:spPr/>
      <dgm:t>
        <a:bodyPr/>
        <a:lstStyle/>
        <a:p>
          <a:r>
            <a:rPr lang="en-US" b="1" smtClean="0"/>
            <a:t>OPEN ACCESS</a:t>
          </a:r>
          <a:endParaRPr lang="en-US" b="1" dirty="0"/>
        </a:p>
      </dgm:t>
    </dgm:pt>
    <dgm:pt modelId="{6AADEA5C-50D7-400A-859B-AE9E0CBF8A3A}" type="parTrans" cxnId="{597EAD59-94B3-47D3-A18E-71D76FCC0E50}">
      <dgm:prSet/>
      <dgm:spPr/>
      <dgm:t>
        <a:bodyPr/>
        <a:lstStyle/>
        <a:p>
          <a:endParaRPr lang="en-US" b="1">
            <a:solidFill>
              <a:schemeClr val="tx1"/>
            </a:solidFill>
          </a:endParaRPr>
        </a:p>
      </dgm:t>
    </dgm:pt>
    <dgm:pt modelId="{A411D285-D836-406D-9D62-351CB659086A}" type="sibTrans" cxnId="{597EAD59-94B3-47D3-A18E-71D76FCC0E50}">
      <dgm:prSet/>
      <dgm:spPr/>
      <dgm:t>
        <a:bodyPr/>
        <a:lstStyle/>
        <a:p>
          <a:endParaRPr lang="en-US" b="1">
            <a:solidFill>
              <a:schemeClr val="tx1"/>
            </a:solidFill>
          </a:endParaRPr>
        </a:p>
      </dgm:t>
    </dgm:pt>
    <dgm:pt modelId="{9180F365-99B7-4EED-89BF-2F84AAA86A20}">
      <dgm:prSet phldrT="[Text]"/>
      <dgm:spPr/>
      <dgm:t>
        <a:bodyPr/>
        <a:lstStyle/>
        <a:p>
          <a:r>
            <a:rPr lang="en-US" b="1" smtClean="0"/>
            <a:t>arXix</a:t>
          </a:r>
          <a:endParaRPr lang="en-US" b="1" dirty="0"/>
        </a:p>
      </dgm:t>
    </dgm:pt>
    <dgm:pt modelId="{7B352F9A-AC83-4B40-A2BA-FD4E9F8A5E15}" type="parTrans" cxnId="{F07717D1-3E4D-4137-A63B-47040B158335}">
      <dgm:prSet/>
      <dgm:spPr/>
      <dgm:t>
        <a:bodyPr/>
        <a:lstStyle/>
        <a:p>
          <a:endParaRPr lang="en-US" b="1">
            <a:solidFill>
              <a:schemeClr val="tx1"/>
            </a:solidFill>
          </a:endParaRPr>
        </a:p>
      </dgm:t>
    </dgm:pt>
    <dgm:pt modelId="{F46A972B-6D77-4414-A77B-ACDB88251DCE}" type="sibTrans" cxnId="{F07717D1-3E4D-4137-A63B-47040B158335}">
      <dgm:prSet/>
      <dgm:spPr/>
      <dgm:t>
        <a:bodyPr/>
        <a:lstStyle/>
        <a:p>
          <a:endParaRPr lang="en-US" b="1">
            <a:solidFill>
              <a:schemeClr val="tx1"/>
            </a:solidFill>
          </a:endParaRPr>
        </a:p>
      </dgm:t>
    </dgm:pt>
    <dgm:pt modelId="{B66DDA92-F2C0-43F8-B0A9-B6B9C2AC5105}">
      <dgm:prSet phldrT="[Text]"/>
      <dgm:spPr/>
      <dgm:t>
        <a:bodyPr/>
        <a:lstStyle/>
        <a:p>
          <a:r>
            <a:rPr lang="en-US" b="1" smtClean="0"/>
            <a:t>SPARC</a:t>
          </a:r>
          <a:endParaRPr lang="en-US" b="1" dirty="0"/>
        </a:p>
      </dgm:t>
    </dgm:pt>
    <dgm:pt modelId="{4A4F8023-AEB3-460B-AD86-B5796EF328AE}" type="parTrans" cxnId="{C6EE40AB-4FC5-4008-9C0E-9521B70F04FA}">
      <dgm:prSet/>
      <dgm:spPr/>
      <dgm:t>
        <a:bodyPr/>
        <a:lstStyle/>
        <a:p>
          <a:endParaRPr lang="en-US" b="1">
            <a:solidFill>
              <a:schemeClr val="tx1"/>
            </a:solidFill>
          </a:endParaRPr>
        </a:p>
      </dgm:t>
    </dgm:pt>
    <dgm:pt modelId="{05B83FDC-486D-4321-9DB4-684A6BF4FF19}" type="sibTrans" cxnId="{C6EE40AB-4FC5-4008-9C0E-9521B70F04FA}">
      <dgm:prSet/>
      <dgm:spPr/>
      <dgm:t>
        <a:bodyPr/>
        <a:lstStyle/>
        <a:p>
          <a:endParaRPr lang="en-US" b="1">
            <a:solidFill>
              <a:schemeClr val="tx1"/>
            </a:solidFill>
          </a:endParaRPr>
        </a:p>
      </dgm:t>
    </dgm:pt>
    <dgm:pt modelId="{51727D4D-27FB-4A1C-AA61-C09E1728EDF6}">
      <dgm:prSet phldrT="[Text]"/>
      <dgm:spPr/>
      <dgm:t>
        <a:bodyPr/>
        <a:lstStyle/>
        <a:p>
          <a:r>
            <a:rPr lang="en-US" b="1" smtClean="0"/>
            <a:t>Budapest Initiative</a:t>
          </a:r>
          <a:endParaRPr lang="en-US" b="1" dirty="0"/>
        </a:p>
      </dgm:t>
    </dgm:pt>
    <dgm:pt modelId="{BF5FDF77-FE19-4181-A92F-CF6BDFAB4334}" type="parTrans" cxnId="{73D2D9C6-521B-4C61-A687-E090EAF43BE1}">
      <dgm:prSet/>
      <dgm:spPr/>
      <dgm:t>
        <a:bodyPr/>
        <a:lstStyle/>
        <a:p>
          <a:endParaRPr lang="en-US" b="1">
            <a:solidFill>
              <a:schemeClr val="tx1"/>
            </a:solidFill>
          </a:endParaRPr>
        </a:p>
      </dgm:t>
    </dgm:pt>
    <dgm:pt modelId="{75E8150F-160D-4EC4-9397-9A033E335163}" type="sibTrans" cxnId="{73D2D9C6-521B-4C61-A687-E090EAF43BE1}">
      <dgm:prSet/>
      <dgm:spPr/>
      <dgm:t>
        <a:bodyPr/>
        <a:lstStyle/>
        <a:p>
          <a:endParaRPr lang="en-US" b="1">
            <a:solidFill>
              <a:schemeClr val="tx1"/>
            </a:solidFill>
          </a:endParaRPr>
        </a:p>
      </dgm:t>
    </dgm:pt>
    <dgm:pt modelId="{878D076E-6534-41F7-820E-DE8C5868627B}">
      <dgm:prSet phldrT="[Text]"/>
      <dgm:spPr/>
      <dgm:t>
        <a:bodyPr/>
        <a:lstStyle/>
        <a:p>
          <a:r>
            <a:rPr lang="en-US" b="1" smtClean="0"/>
            <a:t>PubMed Central</a:t>
          </a:r>
          <a:endParaRPr lang="en-US" b="1" dirty="0"/>
        </a:p>
      </dgm:t>
    </dgm:pt>
    <dgm:pt modelId="{6773CC9A-0E93-4845-920E-720F80400CCC}" type="parTrans" cxnId="{E30A816F-98D1-4377-A70F-1426E7C8C554}">
      <dgm:prSet/>
      <dgm:spPr/>
      <dgm:t>
        <a:bodyPr/>
        <a:lstStyle/>
        <a:p>
          <a:endParaRPr lang="en-US" b="1">
            <a:solidFill>
              <a:schemeClr val="tx1"/>
            </a:solidFill>
          </a:endParaRPr>
        </a:p>
      </dgm:t>
    </dgm:pt>
    <dgm:pt modelId="{90A9A2B0-CDC3-4FD4-B9E9-C0707E3172FC}" type="sibTrans" cxnId="{E30A816F-98D1-4377-A70F-1426E7C8C554}">
      <dgm:prSet/>
      <dgm:spPr/>
      <dgm:t>
        <a:bodyPr/>
        <a:lstStyle/>
        <a:p>
          <a:endParaRPr lang="en-US" b="1">
            <a:solidFill>
              <a:schemeClr val="tx1"/>
            </a:solidFill>
          </a:endParaRPr>
        </a:p>
      </dgm:t>
    </dgm:pt>
    <dgm:pt modelId="{4F53C51E-2DAC-403B-B5AF-D706D6E1929B}">
      <dgm:prSet/>
      <dgm:spPr/>
      <dgm:t>
        <a:bodyPr/>
        <a:lstStyle/>
        <a:p>
          <a:r>
            <a:rPr lang="en-US" b="1" smtClean="0"/>
            <a:t>PLoS</a:t>
          </a:r>
          <a:endParaRPr lang="en-US" b="1" dirty="0"/>
        </a:p>
      </dgm:t>
    </dgm:pt>
    <dgm:pt modelId="{32CA2312-87C8-4DF5-BD4A-C114D1107E7F}" type="parTrans" cxnId="{2434A3FF-742C-4B91-B01F-B984CF8342CF}">
      <dgm:prSet/>
      <dgm:spPr/>
      <dgm:t>
        <a:bodyPr/>
        <a:lstStyle/>
        <a:p>
          <a:endParaRPr lang="en-US" b="1">
            <a:solidFill>
              <a:schemeClr val="tx1"/>
            </a:solidFill>
          </a:endParaRPr>
        </a:p>
      </dgm:t>
    </dgm:pt>
    <dgm:pt modelId="{EE250D9A-7194-4F85-9258-5B5A233160BF}" type="sibTrans" cxnId="{2434A3FF-742C-4B91-B01F-B984CF8342CF}">
      <dgm:prSet/>
      <dgm:spPr/>
      <dgm:t>
        <a:bodyPr/>
        <a:lstStyle/>
        <a:p>
          <a:endParaRPr lang="en-US" b="1">
            <a:solidFill>
              <a:schemeClr val="tx1"/>
            </a:solidFill>
          </a:endParaRPr>
        </a:p>
      </dgm:t>
    </dgm:pt>
    <dgm:pt modelId="{6F70ED89-0C5B-4B18-A7D2-28506308A7A8}">
      <dgm:prSet/>
      <dgm:spPr/>
      <dgm:t>
        <a:bodyPr/>
        <a:lstStyle/>
        <a:p>
          <a:r>
            <a:rPr lang="en-US" b="1" smtClean="0"/>
            <a:t>FRPAA</a:t>
          </a:r>
          <a:endParaRPr lang="en-US" b="1" dirty="0"/>
        </a:p>
      </dgm:t>
    </dgm:pt>
    <dgm:pt modelId="{D06FD912-AA8C-41C3-A4C1-ED78C0005C6C}" type="parTrans" cxnId="{0707DCC0-3C99-4741-A5E0-607C4087196E}">
      <dgm:prSet/>
      <dgm:spPr/>
      <dgm:t>
        <a:bodyPr/>
        <a:lstStyle/>
        <a:p>
          <a:endParaRPr lang="en-US" b="1">
            <a:solidFill>
              <a:schemeClr val="tx1"/>
            </a:solidFill>
          </a:endParaRPr>
        </a:p>
      </dgm:t>
    </dgm:pt>
    <dgm:pt modelId="{6B8DA1D9-22AF-4016-8069-6A0D55FAB4DA}" type="sibTrans" cxnId="{0707DCC0-3C99-4741-A5E0-607C4087196E}">
      <dgm:prSet/>
      <dgm:spPr/>
      <dgm:t>
        <a:bodyPr/>
        <a:lstStyle/>
        <a:p>
          <a:endParaRPr lang="en-US" b="1">
            <a:solidFill>
              <a:schemeClr val="tx1"/>
            </a:solidFill>
          </a:endParaRPr>
        </a:p>
      </dgm:t>
    </dgm:pt>
    <dgm:pt modelId="{CEF25844-1522-4DB4-9FEA-2A847491A0A7}">
      <dgm:prSet/>
      <dgm:spPr/>
      <dgm:t>
        <a:bodyPr/>
        <a:lstStyle/>
        <a:p>
          <a:r>
            <a:rPr lang="en-US" b="1" smtClean="0"/>
            <a:t>Berlin Declaration</a:t>
          </a:r>
          <a:endParaRPr lang="en-US" b="1" dirty="0"/>
        </a:p>
      </dgm:t>
    </dgm:pt>
    <dgm:pt modelId="{DEFFDD26-5CEB-438F-A7E7-44116194034C}" type="parTrans" cxnId="{D3E98CE7-DAF9-4F72-A91A-9CC3CEBCA414}">
      <dgm:prSet/>
      <dgm:spPr/>
      <dgm:t>
        <a:bodyPr/>
        <a:lstStyle/>
        <a:p>
          <a:endParaRPr lang="en-US" b="1">
            <a:solidFill>
              <a:schemeClr val="tx1"/>
            </a:solidFill>
          </a:endParaRPr>
        </a:p>
      </dgm:t>
    </dgm:pt>
    <dgm:pt modelId="{ED8B5B8C-A29B-411D-8FC6-72D6461CF997}" type="sibTrans" cxnId="{D3E98CE7-DAF9-4F72-A91A-9CC3CEBCA414}">
      <dgm:prSet/>
      <dgm:spPr/>
      <dgm:t>
        <a:bodyPr/>
        <a:lstStyle/>
        <a:p>
          <a:endParaRPr lang="en-US" b="1">
            <a:solidFill>
              <a:schemeClr val="tx1"/>
            </a:solidFill>
          </a:endParaRPr>
        </a:p>
      </dgm:t>
    </dgm:pt>
    <dgm:pt modelId="{31B5A854-4832-4082-8E6F-E819F0278CE1}">
      <dgm:prSet/>
      <dgm:spPr/>
      <dgm:t>
        <a:bodyPr/>
        <a:lstStyle/>
        <a:p>
          <a:r>
            <a:rPr lang="en-US" b="1" smtClean="0"/>
            <a:t>NIH Public Access Policy</a:t>
          </a:r>
          <a:endParaRPr lang="en-US" b="1" dirty="0"/>
        </a:p>
      </dgm:t>
    </dgm:pt>
    <dgm:pt modelId="{41D43408-FA10-4288-914B-AF577FE34B42}" type="parTrans" cxnId="{A5C2380C-24E8-442F-96B2-1E89F7F07C50}">
      <dgm:prSet/>
      <dgm:spPr/>
      <dgm:t>
        <a:bodyPr/>
        <a:lstStyle/>
        <a:p>
          <a:endParaRPr lang="en-US" b="1">
            <a:solidFill>
              <a:schemeClr val="tx1"/>
            </a:solidFill>
          </a:endParaRPr>
        </a:p>
      </dgm:t>
    </dgm:pt>
    <dgm:pt modelId="{A26734F0-5E74-4DCC-A8D7-BDEA064F5A9F}" type="sibTrans" cxnId="{A5C2380C-24E8-442F-96B2-1E89F7F07C50}">
      <dgm:prSet/>
      <dgm:spPr/>
      <dgm:t>
        <a:bodyPr/>
        <a:lstStyle/>
        <a:p>
          <a:endParaRPr lang="en-US" b="1">
            <a:solidFill>
              <a:schemeClr val="tx1"/>
            </a:solidFill>
          </a:endParaRPr>
        </a:p>
      </dgm:t>
    </dgm:pt>
    <dgm:pt modelId="{10293539-33DD-4862-9099-964209D0D6AE}">
      <dgm:prSet/>
      <dgm:spPr/>
      <dgm:t>
        <a:bodyPr/>
        <a:lstStyle/>
        <a:p>
          <a:r>
            <a:rPr lang="en-US" b="1" smtClean="0"/>
            <a:t>NSF Data Management Mandate</a:t>
          </a:r>
          <a:endParaRPr lang="en-US" b="1" dirty="0"/>
        </a:p>
      </dgm:t>
    </dgm:pt>
    <dgm:pt modelId="{C7D423F0-F9E4-4DFF-9BC2-3F2F279AB40E}" type="parTrans" cxnId="{6E748F1A-D70F-43B4-ADD9-AF9CE7D8DAFC}">
      <dgm:prSet/>
      <dgm:spPr/>
      <dgm:t>
        <a:bodyPr/>
        <a:lstStyle/>
        <a:p>
          <a:endParaRPr lang="en-US" b="1">
            <a:solidFill>
              <a:schemeClr val="tx1"/>
            </a:solidFill>
          </a:endParaRPr>
        </a:p>
      </dgm:t>
    </dgm:pt>
    <dgm:pt modelId="{E17ABD7C-7E8D-4575-B52F-77F5A5BA407B}" type="sibTrans" cxnId="{6E748F1A-D70F-43B4-ADD9-AF9CE7D8DAFC}">
      <dgm:prSet/>
      <dgm:spPr/>
      <dgm:t>
        <a:bodyPr/>
        <a:lstStyle/>
        <a:p>
          <a:endParaRPr lang="en-US" b="1">
            <a:solidFill>
              <a:schemeClr val="tx1"/>
            </a:solidFill>
          </a:endParaRPr>
        </a:p>
      </dgm:t>
    </dgm:pt>
    <dgm:pt modelId="{7E4E90AD-AC31-4C79-81F3-D678C4E541D2}">
      <dgm:prSet/>
      <dgm:spPr/>
      <dgm:t>
        <a:bodyPr/>
        <a:lstStyle/>
        <a:p>
          <a:r>
            <a:rPr lang="en-US" b="1" smtClean="0"/>
            <a:t>OAI</a:t>
          </a:r>
          <a:endParaRPr lang="en-US" b="1" dirty="0"/>
        </a:p>
      </dgm:t>
    </dgm:pt>
    <dgm:pt modelId="{468952D3-1002-45DE-A2F7-B93B252E8F82}" type="parTrans" cxnId="{0AFFF363-8081-440B-B0A5-BF5FAF680359}">
      <dgm:prSet/>
      <dgm:spPr/>
      <dgm:t>
        <a:bodyPr/>
        <a:lstStyle/>
        <a:p>
          <a:endParaRPr lang="en-US" b="1">
            <a:solidFill>
              <a:schemeClr val="tx1"/>
            </a:solidFill>
          </a:endParaRPr>
        </a:p>
      </dgm:t>
    </dgm:pt>
    <dgm:pt modelId="{8A19CCCC-58FA-4886-8E04-563FB845D663}" type="sibTrans" cxnId="{0AFFF363-8081-440B-B0A5-BF5FAF680359}">
      <dgm:prSet/>
      <dgm:spPr/>
      <dgm:t>
        <a:bodyPr/>
        <a:lstStyle/>
        <a:p>
          <a:endParaRPr lang="en-US" b="1">
            <a:solidFill>
              <a:schemeClr val="tx1"/>
            </a:solidFill>
          </a:endParaRPr>
        </a:p>
      </dgm:t>
    </dgm:pt>
    <dgm:pt modelId="{24C79F81-5BF3-4A37-9EFB-A8CA4F2B1E2E}" type="pres">
      <dgm:prSet presAssocID="{2DF5DA2A-743B-466A-8573-9B549EAD9E2E}" presName="Name0" presStyleCnt="0">
        <dgm:presLayoutVars>
          <dgm:chMax val="1"/>
          <dgm:dir/>
          <dgm:animLvl val="ctr"/>
          <dgm:resizeHandles val="exact"/>
        </dgm:presLayoutVars>
      </dgm:prSet>
      <dgm:spPr/>
    </dgm:pt>
    <dgm:pt modelId="{3D0BAF06-7631-46B6-BBFE-83527A7F367C}" type="pres">
      <dgm:prSet presAssocID="{7B943E76-3030-4317-8B9C-91FE8371D96D}" presName="centerShape" presStyleLbl="node0" presStyleIdx="0" presStyleCnt="1"/>
      <dgm:spPr/>
    </dgm:pt>
    <dgm:pt modelId="{572775B8-713A-4BFD-B0B5-E141D39AEBB3}" type="pres">
      <dgm:prSet presAssocID="{9180F365-99B7-4EED-89BF-2F84AAA86A20}" presName="node" presStyleLbl="node1" presStyleIdx="0" presStyleCnt="10">
        <dgm:presLayoutVars>
          <dgm:bulletEnabled val="1"/>
        </dgm:presLayoutVars>
      </dgm:prSet>
      <dgm:spPr/>
      <dgm:t>
        <a:bodyPr/>
        <a:lstStyle/>
        <a:p>
          <a:endParaRPr lang="en-US"/>
        </a:p>
      </dgm:t>
    </dgm:pt>
    <dgm:pt modelId="{1C9A94BA-4B22-4041-8506-0B8139E3389C}" type="pres">
      <dgm:prSet presAssocID="{9180F365-99B7-4EED-89BF-2F84AAA86A20}" presName="dummy" presStyleCnt="0"/>
      <dgm:spPr/>
    </dgm:pt>
    <dgm:pt modelId="{A8F55A32-854E-4EB4-8808-3918F1961F6F}" type="pres">
      <dgm:prSet presAssocID="{F46A972B-6D77-4414-A77B-ACDB88251DCE}" presName="sibTrans" presStyleLbl="sibTrans2D1" presStyleIdx="0" presStyleCnt="10"/>
      <dgm:spPr/>
    </dgm:pt>
    <dgm:pt modelId="{0E3CA8FA-33ED-4F5A-A49B-326E8D4CB28C}" type="pres">
      <dgm:prSet presAssocID="{B66DDA92-F2C0-43F8-B0A9-B6B9C2AC5105}" presName="node" presStyleLbl="node1" presStyleIdx="1" presStyleCnt="10">
        <dgm:presLayoutVars>
          <dgm:bulletEnabled val="1"/>
        </dgm:presLayoutVars>
      </dgm:prSet>
      <dgm:spPr/>
      <dgm:t>
        <a:bodyPr/>
        <a:lstStyle/>
        <a:p>
          <a:endParaRPr lang="en-US"/>
        </a:p>
      </dgm:t>
    </dgm:pt>
    <dgm:pt modelId="{39EC4F31-18DA-4769-9AD3-4CCE6C638963}" type="pres">
      <dgm:prSet presAssocID="{B66DDA92-F2C0-43F8-B0A9-B6B9C2AC5105}" presName="dummy" presStyleCnt="0"/>
      <dgm:spPr/>
    </dgm:pt>
    <dgm:pt modelId="{61C6BBF3-907C-4CC9-A56D-148FE5B55103}" type="pres">
      <dgm:prSet presAssocID="{05B83FDC-486D-4321-9DB4-684A6BF4FF19}" presName="sibTrans" presStyleLbl="sibTrans2D1" presStyleIdx="1" presStyleCnt="10"/>
      <dgm:spPr/>
    </dgm:pt>
    <dgm:pt modelId="{8E5B75B0-88DA-4D7B-AD28-91DD08CDD687}" type="pres">
      <dgm:prSet presAssocID="{51727D4D-27FB-4A1C-AA61-C09E1728EDF6}" presName="node" presStyleLbl="node1" presStyleIdx="2" presStyleCnt="10">
        <dgm:presLayoutVars>
          <dgm:bulletEnabled val="1"/>
        </dgm:presLayoutVars>
      </dgm:prSet>
      <dgm:spPr/>
      <dgm:t>
        <a:bodyPr/>
        <a:lstStyle/>
        <a:p>
          <a:endParaRPr lang="en-US"/>
        </a:p>
      </dgm:t>
    </dgm:pt>
    <dgm:pt modelId="{A1E5B6AD-C9DE-463F-B2CD-AE7CA226D906}" type="pres">
      <dgm:prSet presAssocID="{51727D4D-27FB-4A1C-AA61-C09E1728EDF6}" presName="dummy" presStyleCnt="0"/>
      <dgm:spPr/>
    </dgm:pt>
    <dgm:pt modelId="{523180C0-8317-4ADE-87B8-591915B36935}" type="pres">
      <dgm:prSet presAssocID="{75E8150F-160D-4EC4-9397-9A033E335163}" presName="sibTrans" presStyleLbl="sibTrans2D1" presStyleIdx="2" presStyleCnt="10"/>
      <dgm:spPr/>
    </dgm:pt>
    <dgm:pt modelId="{B3D85C42-FAC1-430F-9F0A-788C9F1E96C8}" type="pres">
      <dgm:prSet presAssocID="{878D076E-6534-41F7-820E-DE8C5868627B}" presName="node" presStyleLbl="node1" presStyleIdx="3" presStyleCnt="10">
        <dgm:presLayoutVars>
          <dgm:bulletEnabled val="1"/>
        </dgm:presLayoutVars>
      </dgm:prSet>
      <dgm:spPr/>
    </dgm:pt>
    <dgm:pt modelId="{B3E8A90B-5F55-44DF-A68F-E3D0E9A35DDF}" type="pres">
      <dgm:prSet presAssocID="{878D076E-6534-41F7-820E-DE8C5868627B}" presName="dummy" presStyleCnt="0"/>
      <dgm:spPr/>
    </dgm:pt>
    <dgm:pt modelId="{0DBF4241-154B-4C84-BD06-F85545EADA30}" type="pres">
      <dgm:prSet presAssocID="{90A9A2B0-CDC3-4FD4-B9E9-C0707E3172FC}" presName="sibTrans" presStyleLbl="sibTrans2D1" presStyleIdx="3" presStyleCnt="10"/>
      <dgm:spPr/>
    </dgm:pt>
    <dgm:pt modelId="{FE8148A4-FF74-4E2F-9019-6DFB8422F0EE}" type="pres">
      <dgm:prSet presAssocID="{4F53C51E-2DAC-403B-B5AF-D706D6E1929B}" presName="node" presStyleLbl="node1" presStyleIdx="4" presStyleCnt="10">
        <dgm:presLayoutVars>
          <dgm:bulletEnabled val="1"/>
        </dgm:presLayoutVars>
      </dgm:prSet>
      <dgm:spPr/>
      <dgm:t>
        <a:bodyPr/>
        <a:lstStyle/>
        <a:p>
          <a:endParaRPr lang="en-US"/>
        </a:p>
      </dgm:t>
    </dgm:pt>
    <dgm:pt modelId="{D7B93DEA-8AF5-487A-9DA2-9A3A64F774A7}" type="pres">
      <dgm:prSet presAssocID="{4F53C51E-2DAC-403B-B5AF-D706D6E1929B}" presName="dummy" presStyleCnt="0"/>
      <dgm:spPr/>
    </dgm:pt>
    <dgm:pt modelId="{E8E4D42A-83DE-453E-BBF6-B61821B55904}" type="pres">
      <dgm:prSet presAssocID="{EE250D9A-7194-4F85-9258-5B5A233160BF}" presName="sibTrans" presStyleLbl="sibTrans2D1" presStyleIdx="4" presStyleCnt="10"/>
      <dgm:spPr/>
    </dgm:pt>
    <dgm:pt modelId="{01F2A94F-85FE-46A8-BE32-74EE3A69B2E9}" type="pres">
      <dgm:prSet presAssocID="{6F70ED89-0C5B-4B18-A7D2-28506308A7A8}" presName="node" presStyleLbl="node1" presStyleIdx="5" presStyleCnt="10">
        <dgm:presLayoutVars>
          <dgm:bulletEnabled val="1"/>
        </dgm:presLayoutVars>
      </dgm:prSet>
      <dgm:spPr/>
    </dgm:pt>
    <dgm:pt modelId="{DC1B48C4-28FC-43EB-B6B8-973999B13BE9}" type="pres">
      <dgm:prSet presAssocID="{6F70ED89-0C5B-4B18-A7D2-28506308A7A8}" presName="dummy" presStyleCnt="0"/>
      <dgm:spPr/>
    </dgm:pt>
    <dgm:pt modelId="{D64022CF-4562-49D8-B14E-47FCACB4548E}" type="pres">
      <dgm:prSet presAssocID="{6B8DA1D9-22AF-4016-8069-6A0D55FAB4DA}" presName="sibTrans" presStyleLbl="sibTrans2D1" presStyleIdx="5" presStyleCnt="10"/>
      <dgm:spPr/>
    </dgm:pt>
    <dgm:pt modelId="{E288B7F4-FFD6-4456-B181-E2297B9B840C}" type="pres">
      <dgm:prSet presAssocID="{CEF25844-1522-4DB4-9FEA-2A847491A0A7}" presName="node" presStyleLbl="node1" presStyleIdx="6" presStyleCnt="10">
        <dgm:presLayoutVars>
          <dgm:bulletEnabled val="1"/>
        </dgm:presLayoutVars>
      </dgm:prSet>
      <dgm:spPr/>
    </dgm:pt>
    <dgm:pt modelId="{E8EC8115-D064-4598-8045-C419BE0348CC}" type="pres">
      <dgm:prSet presAssocID="{CEF25844-1522-4DB4-9FEA-2A847491A0A7}" presName="dummy" presStyleCnt="0"/>
      <dgm:spPr/>
    </dgm:pt>
    <dgm:pt modelId="{841E20BD-48EE-40EA-864D-E396DD01B411}" type="pres">
      <dgm:prSet presAssocID="{ED8B5B8C-A29B-411D-8FC6-72D6461CF997}" presName="sibTrans" presStyleLbl="sibTrans2D1" presStyleIdx="6" presStyleCnt="10"/>
      <dgm:spPr/>
    </dgm:pt>
    <dgm:pt modelId="{3474ECDB-EB8C-4422-8F84-1299F9B44026}" type="pres">
      <dgm:prSet presAssocID="{31B5A854-4832-4082-8E6F-E819F0278CE1}" presName="node" presStyleLbl="node1" presStyleIdx="7" presStyleCnt="10">
        <dgm:presLayoutVars>
          <dgm:bulletEnabled val="1"/>
        </dgm:presLayoutVars>
      </dgm:prSet>
      <dgm:spPr/>
      <dgm:t>
        <a:bodyPr/>
        <a:lstStyle/>
        <a:p>
          <a:endParaRPr lang="en-US"/>
        </a:p>
      </dgm:t>
    </dgm:pt>
    <dgm:pt modelId="{4BA62E68-3892-4764-88A3-F0570643913F}" type="pres">
      <dgm:prSet presAssocID="{31B5A854-4832-4082-8E6F-E819F0278CE1}" presName="dummy" presStyleCnt="0"/>
      <dgm:spPr/>
    </dgm:pt>
    <dgm:pt modelId="{B3017288-6B56-4133-90FB-1F552EC00AEE}" type="pres">
      <dgm:prSet presAssocID="{A26734F0-5E74-4DCC-A8D7-BDEA064F5A9F}" presName="sibTrans" presStyleLbl="sibTrans2D1" presStyleIdx="7" presStyleCnt="10"/>
      <dgm:spPr/>
    </dgm:pt>
    <dgm:pt modelId="{21A304C1-C3FC-47EF-B26C-6DF8BD4CFB2C}" type="pres">
      <dgm:prSet presAssocID="{10293539-33DD-4862-9099-964209D0D6AE}" presName="node" presStyleLbl="node1" presStyleIdx="8" presStyleCnt="10">
        <dgm:presLayoutVars>
          <dgm:bulletEnabled val="1"/>
        </dgm:presLayoutVars>
      </dgm:prSet>
      <dgm:spPr/>
    </dgm:pt>
    <dgm:pt modelId="{D611D459-26A9-412E-9B36-1F65D2C4A780}" type="pres">
      <dgm:prSet presAssocID="{10293539-33DD-4862-9099-964209D0D6AE}" presName="dummy" presStyleCnt="0"/>
      <dgm:spPr/>
    </dgm:pt>
    <dgm:pt modelId="{1B3D6265-F45E-48C9-B5A9-53B87D874403}" type="pres">
      <dgm:prSet presAssocID="{E17ABD7C-7E8D-4575-B52F-77F5A5BA407B}" presName="sibTrans" presStyleLbl="sibTrans2D1" presStyleIdx="8" presStyleCnt="10"/>
      <dgm:spPr/>
    </dgm:pt>
    <dgm:pt modelId="{B32359B3-5973-4E1C-A9FE-802B904DFC63}" type="pres">
      <dgm:prSet presAssocID="{7E4E90AD-AC31-4C79-81F3-D678C4E541D2}" presName="node" presStyleLbl="node1" presStyleIdx="9" presStyleCnt="10">
        <dgm:presLayoutVars>
          <dgm:bulletEnabled val="1"/>
        </dgm:presLayoutVars>
      </dgm:prSet>
      <dgm:spPr/>
    </dgm:pt>
    <dgm:pt modelId="{57956FD8-3282-4602-8CEC-68D9273F8573}" type="pres">
      <dgm:prSet presAssocID="{7E4E90AD-AC31-4C79-81F3-D678C4E541D2}" presName="dummy" presStyleCnt="0"/>
      <dgm:spPr/>
    </dgm:pt>
    <dgm:pt modelId="{F00DAFF5-B89B-4FDD-A651-C6F57EDF07B3}" type="pres">
      <dgm:prSet presAssocID="{8A19CCCC-58FA-4886-8E04-563FB845D663}" presName="sibTrans" presStyleLbl="sibTrans2D1" presStyleIdx="9" presStyleCnt="10"/>
      <dgm:spPr/>
    </dgm:pt>
  </dgm:ptLst>
  <dgm:cxnLst>
    <dgm:cxn modelId="{C6EE40AB-4FC5-4008-9C0E-9521B70F04FA}" srcId="{7B943E76-3030-4317-8B9C-91FE8371D96D}" destId="{B66DDA92-F2C0-43F8-B0A9-B6B9C2AC5105}" srcOrd="1" destOrd="0" parTransId="{4A4F8023-AEB3-460B-AD86-B5796EF328AE}" sibTransId="{05B83FDC-486D-4321-9DB4-684A6BF4FF19}"/>
    <dgm:cxn modelId="{80C0C4B2-9509-4498-9F31-FB0DE2725365}" type="presOf" srcId="{31B5A854-4832-4082-8E6F-E819F0278CE1}" destId="{3474ECDB-EB8C-4422-8F84-1299F9B44026}" srcOrd="0" destOrd="0" presId="urn:microsoft.com/office/officeart/2005/8/layout/radial6"/>
    <dgm:cxn modelId="{0707DCC0-3C99-4741-A5E0-607C4087196E}" srcId="{7B943E76-3030-4317-8B9C-91FE8371D96D}" destId="{6F70ED89-0C5B-4B18-A7D2-28506308A7A8}" srcOrd="5" destOrd="0" parTransId="{D06FD912-AA8C-41C3-A4C1-ED78C0005C6C}" sibTransId="{6B8DA1D9-22AF-4016-8069-6A0D55FAB4DA}"/>
    <dgm:cxn modelId="{17B3BCEC-D54B-412B-AE29-15AE1F190AC9}" type="presOf" srcId="{10293539-33DD-4862-9099-964209D0D6AE}" destId="{21A304C1-C3FC-47EF-B26C-6DF8BD4CFB2C}" srcOrd="0" destOrd="0" presId="urn:microsoft.com/office/officeart/2005/8/layout/radial6"/>
    <dgm:cxn modelId="{F19A978C-6F39-42A7-B1AE-08A3E5E8EF51}" type="presOf" srcId="{2DF5DA2A-743B-466A-8573-9B549EAD9E2E}" destId="{24C79F81-5BF3-4A37-9EFB-A8CA4F2B1E2E}" srcOrd="0" destOrd="0" presId="urn:microsoft.com/office/officeart/2005/8/layout/radial6"/>
    <dgm:cxn modelId="{DBCF78AD-EB04-4C64-A325-7DAD5FDFD913}" type="presOf" srcId="{51727D4D-27FB-4A1C-AA61-C09E1728EDF6}" destId="{8E5B75B0-88DA-4D7B-AD28-91DD08CDD687}" srcOrd="0" destOrd="0" presId="urn:microsoft.com/office/officeart/2005/8/layout/radial6"/>
    <dgm:cxn modelId="{5C316DBA-CD29-4CF3-9031-D1C254081E80}" type="presOf" srcId="{ED8B5B8C-A29B-411D-8FC6-72D6461CF997}" destId="{841E20BD-48EE-40EA-864D-E396DD01B411}" srcOrd="0" destOrd="0" presId="urn:microsoft.com/office/officeart/2005/8/layout/radial6"/>
    <dgm:cxn modelId="{0AFFF363-8081-440B-B0A5-BF5FAF680359}" srcId="{7B943E76-3030-4317-8B9C-91FE8371D96D}" destId="{7E4E90AD-AC31-4C79-81F3-D678C4E541D2}" srcOrd="9" destOrd="0" parTransId="{468952D3-1002-45DE-A2F7-B93B252E8F82}" sibTransId="{8A19CCCC-58FA-4886-8E04-563FB845D663}"/>
    <dgm:cxn modelId="{6E748F1A-D70F-43B4-ADD9-AF9CE7D8DAFC}" srcId="{7B943E76-3030-4317-8B9C-91FE8371D96D}" destId="{10293539-33DD-4862-9099-964209D0D6AE}" srcOrd="8" destOrd="0" parTransId="{C7D423F0-F9E4-4DFF-9BC2-3F2F279AB40E}" sibTransId="{E17ABD7C-7E8D-4575-B52F-77F5A5BA407B}"/>
    <dgm:cxn modelId="{0F829873-308D-4A04-9EA5-06267B494CA9}" type="presOf" srcId="{6B8DA1D9-22AF-4016-8069-6A0D55FAB4DA}" destId="{D64022CF-4562-49D8-B14E-47FCACB4548E}" srcOrd="0" destOrd="0" presId="urn:microsoft.com/office/officeart/2005/8/layout/radial6"/>
    <dgm:cxn modelId="{F07717D1-3E4D-4137-A63B-47040B158335}" srcId="{7B943E76-3030-4317-8B9C-91FE8371D96D}" destId="{9180F365-99B7-4EED-89BF-2F84AAA86A20}" srcOrd="0" destOrd="0" parTransId="{7B352F9A-AC83-4B40-A2BA-FD4E9F8A5E15}" sibTransId="{F46A972B-6D77-4414-A77B-ACDB88251DCE}"/>
    <dgm:cxn modelId="{3C4F2823-FB46-4734-AAC6-F2ABCCDA05FE}" type="presOf" srcId="{4F53C51E-2DAC-403B-B5AF-D706D6E1929B}" destId="{FE8148A4-FF74-4E2F-9019-6DFB8422F0EE}" srcOrd="0" destOrd="0" presId="urn:microsoft.com/office/officeart/2005/8/layout/radial6"/>
    <dgm:cxn modelId="{934E9650-A266-4FA2-8D3D-51DED1E5C6FC}" type="presOf" srcId="{7E4E90AD-AC31-4C79-81F3-D678C4E541D2}" destId="{B32359B3-5973-4E1C-A9FE-802B904DFC63}" srcOrd="0" destOrd="0" presId="urn:microsoft.com/office/officeart/2005/8/layout/radial6"/>
    <dgm:cxn modelId="{DA478F67-E214-4433-9484-27077E2630C3}" type="presOf" srcId="{9180F365-99B7-4EED-89BF-2F84AAA86A20}" destId="{572775B8-713A-4BFD-B0B5-E141D39AEBB3}" srcOrd="0" destOrd="0" presId="urn:microsoft.com/office/officeart/2005/8/layout/radial6"/>
    <dgm:cxn modelId="{3D5A4617-35D7-4EF5-A692-EDCBE8ECF487}" type="presOf" srcId="{EE250D9A-7194-4F85-9258-5B5A233160BF}" destId="{E8E4D42A-83DE-453E-BBF6-B61821B55904}" srcOrd="0" destOrd="0" presId="urn:microsoft.com/office/officeart/2005/8/layout/radial6"/>
    <dgm:cxn modelId="{64A5ECCC-410F-4E32-A6DB-9ED66EF2CE77}" type="presOf" srcId="{F46A972B-6D77-4414-A77B-ACDB88251DCE}" destId="{A8F55A32-854E-4EB4-8808-3918F1961F6F}" srcOrd="0" destOrd="0" presId="urn:microsoft.com/office/officeart/2005/8/layout/radial6"/>
    <dgm:cxn modelId="{BE95AD8F-29D4-4336-B2E3-1B42D73E61BE}" type="presOf" srcId="{90A9A2B0-CDC3-4FD4-B9E9-C0707E3172FC}" destId="{0DBF4241-154B-4C84-BD06-F85545EADA30}" srcOrd="0" destOrd="0" presId="urn:microsoft.com/office/officeart/2005/8/layout/radial6"/>
    <dgm:cxn modelId="{ADBACE3F-4164-4FB5-BBF0-ECAB73DF98F9}" type="presOf" srcId="{6F70ED89-0C5B-4B18-A7D2-28506308A7A8}" destId="{01F2A94F-85FE-46A8-BE32-74EE3A69B2E9}" srcOrd="0" destOrd="0" presId="urn:microsoft.com/office/officeart/2005/8/layout/radial6"/>
    <dgm:cxn modelId="{394364C7-46DC-4D1D-9B3D-71A5E902D1C0}" type="presOf" srcId="{B66DDA92-F2C0-43F8-B0A9-B6B9C2AC5105}" destId="{0E3CA8FA-33ED-4F5A-A49B-326E8D4CB28C}" srcOrd="0" destOrd="0" presId="urn:microsoft.com/office/officeart/2005/8/layout/radial6"/>
    <dgm:cxn modelId="{2434A3FF-742C-4B91-B01F-B984CF8342CF}" srcId="{7B943E76-3030-4317-8B9C-91FE8371D96D}" destId="{4F53C51E-2DAC-403B-B5AF-D706D6E1929B}" srcOrd="4" destOrd="0" parTransId="{32CA2312-87C8-4DF5-BD4A-C114D1107E7F}" sibTransId="{EE250D9A-7194-4F85-9258-5B5A233160BF}"/>
    <dgm:cxn modelId="{0EF37C4B-5052-4743-A4D1-6EBDFC433B72}" type="presOf" srcId="{878D076E-6534-41F7-820E-DE8C5868627B}" destId="{B3D85C42-FAC1-430F-9F0A-788C9F1E96C8}" srcOrd="0" destOrd="0" presId="urn:microsoft.com/office/officeart/2005/8/layout/radial6"/>
    <dgm:cxn modelId="{127C2EAE-7CE7-417B-9C9A-819F5365FDD5}" type="presOf" srcId="{A26734F0-5E74-4DCC-A8D7-BDEA064F5A9F}" destId="{B3017288-6B56-4133-90FB-1F552EC00AEE}" srcOrd="0" destOrd="0" presId="urn:microsoft.com/office/officeart/2005/8/layout/radial6"/>
    <dgm:cxn modelId="{597EAD59-94B3-47D3-A18E-71D76FCC0E50}" srcId="{2DF5DA2A-743B-466A-8573-9B549EAD9E2E}" destId="{7B943E76-3030-4317-8B9C-91FE8371D96D}" srcOrd="0" destOrd="0" parTransId="{6AADEA5C-50D7-400A-859B-AE9E0CBF8A3A}" sibTransId="{A411D285-D836-406D-9D62-351CB659086A}"/>
    <dgm:cxn modelId="{6700EE3B-337E-4B8A-A801-770BED8355B9}" type="presOf" srcId="{05B83FDC-486D-4321-9DB4-684A6BF4FF19}" destId="{61C6BBF3-907C-4CC9-A56D-148FE5B55103}" srcOrd="0" destOrd="0" presId="urn:microsoft.com/office/officeart/2005/8/layout/radial6"/>
    <dgm:cxn modelId="{A78F3782-8349-424A-8CE3-CF8F7C8EBD64}" type="presOf" srcId="{CEF25844-1522-4DB4-9FEA-2A847491A0A7}" destId="{E288B7F4-FFD6-4456-B181-E2297B9B840C}" srcOrd="0" destOrd="0" presId="urn:microsoft.com/office/officeart/2005/8/layout/radial6"/>
    <dgm:cxn modelId="{DA324E5B-08B0-4540-B850-E4B070451439}" type="presOf" srcId="{75E8150F-160D-4EC4-9397-9A033E335163}" destId="{523180C0-8317-4ADE-87B8-591915B36935}" srcOrd="0" destOrd="0" presId="urn:microsoft.com/office/officeart/2005/8/layout/radial6"/>
    <dgm:cxn modelId="{C826D20A-EAC3-43C5-8A1A-C12B65A6A2C7}" type="presOf" srcId="{7B943E76-3030-4317-8B9C-91FE8371D96D}" destId="{3D0BAF06-7631-46B6-BBFE-83527A7F367C}" srcOrd="0" destOrd="0" presId="urn:microsoft.com/office/officeart/2005/8/layout/radial6"/>
    <dgm:cxn modelId="{1353E056-7269-4C4F-8269-9775A79AB75F}" type="presOf" srcId="{E17ABD7C-7E8D-4575-B52F-77F5A5BA407B}" destId="{1B3D6265-F45E-48C9-B5A9-53B87D874403}" srcOrd="0" destOrd="0" presId="urn:microsoft.com/office/officeart/2005/8/layout/radial6"/>
    <dgm:cxn modelId="{A5C2380C-24E8-442F-96B2-1E89F7F07C50}" srcId="{7B943E76-3030-4317-8B9C-91FE8371D96D}" destId="{31B5A854-4832-4082-8E6F-E819F0278CE1}" srcOrd="7" destOrd="0" parTransId="{41D43408-FA10-4288-914B-AF577FE34B42}" sibTransId="{A26734F0-5E74-4DCC-A8D7-BDEA064F5A9F}"/>
    <dgm:cxn modelId="{E30A816F-98D1-4377-A70F-1426E7C8C554}" srcId="{7B943E76-3030-4317-8B9C-91FE8371D96D}" destId="{878D076E-6534-41F7-820E-DE8C5868627B}" srcOrd="3" destOrd="0" parTransId="{6773CC9A-0E93-4845-920E-720F80400CCC}" sibTransId="{90A9A2B0-CDC3-4FD4-B9E9-C0707E3172FC}"/>
    <dgm:cxn modelId="{D3E98CE7-DAF9-4F72-A91A-9CC3CEBCA414}" srcId="{7B943E76-3030-4317-8B9C-91FE8371D96D}" destId="{CEF25844-1522-4DB4-9FEA-2A847491A0A7}" srcOrd="6" destOrd="0" parTransId="{DEFFDD26-5CEB-438F-A7E7-44116194034C}" sibTransId="{ED8B5B8C-A29B-411D-8FC6-72D6461CF997}"/>
    <dgm:cxn modelId="{73D2D9C6-521B-4C61-A687-E090EAF43BE1}" srcId="{7B943E76-3030-4317-8B9C-91FE8371D96D}" destId="{51727D4D-27FB-4A1C-AA61-C09E1728EDF6}" srcOrd="2" destOrd="0" parTransId="{BF5FDF77-FE19-4181-A92F-CF6BDFAB4334}" sibTransId="{75E8150F-160D-4EC4-9397-9A033E335163}"/>
    <dgm:cxn modelId="{EE9266C1-B171-4BBE-9D46-A5C8FC8EA4AB}" type="presOf" srcId="{8A19CCCC-58FA-4886-8E04-563FB845D663}" destId="{F00DAFF5-B89B-4FDD-A651-C6F57EDF07B3}" srcOrd="0" destOrd="0" presId="urn:microsoft.com/office/officeart/2005/8/layout/radial6"/>
    <dgm:cxn modelId="{9161EA10-ECA6-4519-BE9C-0C5DD23A6A43}" type="presParOf" srcId="{24C79F81-5BF3-4A37-9EFB-A8CA4F2B1E2E}" destId="{3D0BAF06-7631-46B6-BBFE-83527A7F367C}" srcOrd="0" destOrd="0" presId="urn:microsoft.com/office/officeart/2005/8/layout/radial6"/>
    <dgm:cxn modelId="{94881F55-E34E-4E13-948A-D27BE6B9A5BE}" type="presParOf" srcId="{24C79F81-5BF3-4A37-9EFB-A8CA4F2B1E2E}" destId="{572775B8-713A-4BFD-B0B5-E141D39AEBB3}" srcOrd="1" destOrd="0" presId="urn:microsoft.com/office/officeart/2005/8/layout/radial6"/>
    <dgm:cxn modelId="{4D827585-DEC9-4417-8248-EE3862FA3675}" type="presParOf" srcId="{24C79F81-5BF3-4A37-9EFB-A8CA4F2B1E2E}" destId="{1C9A94BA-4B22-4041-8506-0B8139E3389C}" srcOrd="2" destOrd="0" presId="urn:microsoft.com/office/officeart/2005/8/layout/radial6"/>
    <dgm:cxn modelId="{B30C23DC-809A-4EF1-8AC1-15E9E8BDF5DD}" type="presParOf" srcId="{24C79F81-5BF3-4A37-9EFB-A8CA4F2B1E2E}" destId="{A8F55A32-854E-4EB4-8808-3918F1961F6F}" srcOrd="3" destOrd="0" presId="urn:microsoft.com/office/officeart/2005/8/layout/radial6"/>
    <dgm:cxn modelId="{1A32C692-E46A-4E10-87D1-8B2D7BB8FE0A}" type="presParOf" srcId="{24C79F81-5BF3-4A37-9EFB-A8CA4F2B1E2E}" destId="{0E3CA8FA-33ED-4F5A-A49B-326E8D4CB28C}" srcOrd="4" destOrd="0" presId="urn:microsoft.com/office/officeart/2005/8/layout/radial6"/>
    <dgm:cxn modelId="{DE1FDDDC-4699-4F3F-9208-144760CD0C36}" type="presParOf" srcId="{24C79F81-5BF3-4A37-9EFB-A8CA4F2B1E2E}" destId="{39EC4F31-18DA-4769-9AD3-4CCE6C638963}" srcOrd="5" destOrd="0" presId="urn:microsoft.com/office/officeart/2005/8/layout/radial6"/>
    <dgm:cxn modelId="{5D7B6E58-9E8D-4B42-8390-B47FC2B88BB9}" type="presParOf" srcId="{24C79F81-5BF3-4A37-9EFB-A8CA4F2B1E2E}" destId="{61C6BBF3-907C-4CC9-A56D-148FE5B55103}" srcOrd="6" destOrd="0" presId="urn:microsoft.com/office/officeart/2005/8/layout/radial6"/>
    <dgm:cxn modelId="{E9B10928-04A7-49DC-B09E-DF8D561C0064}" type="presParOf" srcId="{24C79F81-5BF3-4A37-9EFB-A8CA4F2B1E2E}" destId="{8E5B75B0-88DA-4D7B-AD28-91DD08CDD687}" srcOrd="7" destOrd="0" presId="urn:microsoft.com/office/officeart/2005/8/layout/radial6"/>
    <dgm:cxn modelId="{969AF957-5B80-4F39-8DF3-81BDF8E0D298}" type="presParOf" srcId="{24C79F81-5BF3-4A37-9EFB-A8CA4F2B1E2E}" destId="{A1E5B6AD-C9DE-463F-B2CD-AE7CA226D906}" srcOrd="8" destOrd="0" presId="urn:microsoft.com/office/officeart/2005/8/layout/radial6"/>
    <dgm:cxn modelId="{38052B6A-97B0-4625-89FE-CADA81B39384}" type="presParOf" srcId="{24C79F81-5BF3-4A37-9EFB-A8CA4F2B1E2E}" destId="{523180C0-8317-4ADE-87B8-591915B36935}" srcOrd="9" destOrd="0" presId="urn:microsoft.com/office/officeart/2005/8/layout/radial6"/>
    <dgm:cxn modelId="{30BDE6B4-7061-475F-AADD-A74FFE11482A}" type="presParOf" srcId="{24C79F81-5BF3-4A37-9EFB-A8CA4F2B1E2E}" destId="{B3D85C42-FAC1-430F-9F0A-788C9F1E96C8}" srcOrd="10" destOrd="0" presId="urn:microsoft.com/office/officeart/2005/8/layout/radial6"/>
    <dgm:cxn modelId="{D99D30D9-5C44-474A-95D4-A538BBF6582D}" type="presParOf" srcId="{24C79F81-5BF3-4A37-9EFB-A8CA4F2B1E2E}" destId="{B3E8A90B-5F55-44DF-A68F-E3D0E9A35DDF}" srcOrd="11" destOrd="0" presId="urn:microsoft.com/office/officeart/2005/8/layout/radial6"/>
    <dgm:cxn modelId="{C4555161-22F8-4360-B78E-2C0AFD83F1F6}" type="presParOf" srcId="{24C79F81-5BF3-4A37-9EFB-A8CA4F2B1E2E}" destId="{0DBF4241-154B-4C84-BD06-F85545EADA30}" srcOrd="12" destOrd="0" presId="urn:microsoft.com/office/officeart/2005/8/layout/radial6"/>
    <dgm:cxn modelId="{63512308-7269-4738-BE77-1CE36DE93E3F}" type="presParOf" srcId="{24C79F81-5BF3-4A37-9EFB-A8CA4F2B1E2E}" destId="{FE8148A4-FF74-4E2F-9019-6DFB8422F0EE}" srcOrd="13" destOrd="0" presId="urn:microsoft.com/office/officeart/2005/8/layout/radial6"/>
    <dgm:cxn modelId="{06B9ABCF-D028-425E-9F4F-C26851084853}" type="presParOf" srcId="{24C79F81-5BF3-4A37-9EFB-A8CA4F2B1E2E}" destId="{D7B93DEA-8AF5-487A-9DA2-9A3A64F774A7}" srcOrd="14" destOrd="0" presId="urn:microsoft.com/office/officeart/2005/8/layout/radial6"/>
    <dgm:cxn modelId="{CC497216-4854-415C-BDD9-0A012B7240D3}" type="presParOf" srcId="{24C79F81-5BF3-4A37-9EFB-A8CA4F2B1E2E}" destId="{E8E4D42A-83DE-453E-BBF6-B61821B55904}" srcOrd="15" destOrd="0" presId="urn:microsoft.com/office/officeart/2005/8/layout/radial6"/>
    <dgm:cxn modelId="{4263FFEA-82AE-42C6-849A-8DEB2BB5A8C2}" type="presParOf" srcId="{24C79F81-5BF3-4A37-9EFB-A8CA4F2B1E2E}" destId="{01F2A94F-85FE-46A8-BE32-74EE3A69B2E9}" srcOrd="16" destOrd="0" presId="urn:microsoft.com/office/officeart/2005/8/layout/radial6"/>
    <dgm:cxn modelId="{85AF4440-52AD-4D35-82F5-BE042C47E088}" type="presParOf" srcId="{24C79F81-5BF3-4A37-9EFB-A8CA4F2B1E2E}" destId="{DC1B48C4-28FC-43EB-B6B8-973999B13BE9}" srcOrd="17" destOrd="0" presId="urn:microsoft.com/office/officeart/2005/8/layout/radial6"/>
    <dgm:cxn modelId="{C1C9E045-5E46-464B-AFA1-249E0F280B46}" type="presParOf" srcId="{24C79F81-5BF3-4A37-9EFB-A8CA4F2B1E2E}" destId="{D64022CF-4562-49D8-B14E-47FCACB4548E}" srcOrd="18" destOrd="0" presId="urn:microsoft.com/office/officeart/2005/8/layout/radial6"/>
    <dgm:cxn modelId="{60E7BD43-002E-4DAF-A0E6-10E30F5DDBED}" type="presParOf" srcId="{24C79F81-5BF3-4A37-9EFB-A8CA4F2B1E2E}" destId="{E288B7F4-FFD6-4456-B181-E2297B9B840C}" srcOrd="19" destOrd="0" presId="urn:microsoft.com/office/officeart/2005/8/layout/radial6"/>
    <dgm:cxn modelId="{BC41B9D5-F473-4F78-9FFE-DEF40EA7EAAF}" type="presParOf" srcId="{24C79F81-5BF3-4A37-9EFB-A8CA4F2B1E2E}" destId="{E8EC8115-D064-4598-8045-C419BE0348CC}" srcOrd="20" destOrd="0" presId="urn:microsoft.com/office/officeart/2005/8/layout/radial6"/>
    <dgm:cxn modelId="{47618474-0E66-4F3A-8E68-5AB8A2EE3B35}" type="presParOf" srcId="{24C79F81-5BF3-4A37-9EFB-A8CA4F2B1E2E}" destId="{841E20BD-48EE-40EA-864D-E396DD01B411}" srcOrd="21" destOrd="0" presId="urn:microsoft.com/office/officeart/2005/8/layout/radial6"/>
    <dgm:cxn modelId="{5C0F284B-9F29-45CC-A978-AEAD1A648D8B}" type="presParOf" srcId="{24C79F81-5BF3-4A37-9EFB-A8CA4F2B1E2E}" destId="{3474ECDB-EB8C-4422-8F84-1299F9B44026}" srcOrd="22" destOrd="0" presId="urn:microsoft.com/office/officeart/2005/8/layout/radial6"/>
    <dgm:cxn modelId="{A8805324-134E-43F6-A449-EA0A1E3D0F7D}" type="presParOf" srcId="{24C79F81-5BF3-4A37-9EFB-A8CA4F2B1E2E}" destId="{4BA62E68-3892-4764-88A3-F0570643913F}" srcOrd="23" destOrd="0" presId="urn:microsoft.com/office/officeart/2005/8/layout/radial6"/>
    <dgm:cxn modelId="{3AE42829-52E5-41EE-B108-9D4B7A2EDB4A}" type="presParOf" srcId="{24C79F81-5BF3-4A37-9EFB-A8CA4F2B1E2E}" destId="{B3017288-6B56-4133-90FB-1F552EC00AEE}" srcOrd="24" destOrd="0" presId="urn:microsoft.com/office/officeart/2005/8/layout/radial6"/>
    <dgm:cxn modelId="{35242A38-4573-4BC5-A43A-6091E612137B}" type="presParOf" srcId="{24C79F81-5BF3-4A37-9EFB-A8CA4F2B1E2E}" destId="{21A304C1-C3FC-47EF-B26C-6DF8BD4CFB2C}" srcOrd="25" destOrd="0" presId="urn:microsoft.com/office/officeart/2005/8/layout/radial6"/>
    <dgm:cxn modelId="{2C148354-79B4-40A9-86D7-E2CD48305F1C}" type="presParOf" srcId="{24C79F81-5BF3-4A37-9EFB-A8CA4F2B1E2E}" destId="{D611D459-26A9-412E-9B36-1F65D2C4A780}" srcOrd="26" destOrd="0" presId="urn:microsoft.com/office/officeart/2005/8/layout/radial6"/>
    <dgm:cxn modelId="{180FF85C-D2B7-4AD6-8BE1-FBA4C8CAF8C4}" type="presParOf" srcId="{24C79F81-5BF3-4A37-9EFB-A8CA4F2B1E2E}" destId="{1B3D6265-F45E-48C9-B5A9-53B87D874403}" srcOrd="27" destOrd="0" presId="urn:microsoft.com/office/officeart/2005/8/layout/radial6"/>
    <dgm:cxn modelId="{EE726CE2-9807-44D8-9419-3BA53C6FE3CD}" type="presParOf" srcId="{24C79F81-5BF3-4A37-9EFB-A8CA4F2B1E2E}" destId="{B32359B3-5973-4E1C-A9FE-802B904DFC63}" srcOrd="28" destOrd="0" presId="urn:microsoft.com/office/officeart/2005/8/layout/radial6"/>
    <dgm:cxn modelId="{E00A6E08-8C1C-43CA-AC7B-19A05A99D9D4}" type="presParOf" srcId="{24C79F81-5BF3-4A37-9EFB-A8CA4F2B1E2E}" destId="{57956FD8-3282-4602-8CEC-68D9273F8573}" srcOrd="29" destOrd="0" presId="urn:microsoft.com/office/officeart/2005/8/layout/radial6"/>
    <dgm:cxn modelId="{332AD749-DEE0-4C14-87A8-78D9F6929154}" type="presParOf" srcId="{24C79F81-5BF3-4A37-9EFB-A8CA4F2B1E2E}" destId="{F00DAFF5-B89B-4FDD-A651-C6F57EDF07B3}"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AFF5-B89B-4FDD-A651-C6F57EDF07B3}">
      <dsp:nvSpPr>
        <dsp:cNvPr id="0" name=""/>
        <dsp:cNvSpPr/>
      </dsp:nvSpPr>
      <dsp:spPr>
        <a:xfrm>
          <a:off x="1836925" y="338325"/>
          <a:ext cx="3793749" cy="3793749"/>
        </a:xfrm>
        <a:prstGeom prst="blockArc">
          <a:avLst>
            <a:gd name="adj1" fmla="val 14040000"/>
            <a:gd name="adj2" fmla="val 16200000"/>
            <a:gd name="adj3" fmla="val 2756"/>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D6265-F45E-48C9-B5A9-53B87D874403}">
      <dsp:nvSpPr>
        <dsp:cNvPr id="0" name=""/>
        <dsp:cNvSpPr/>
      </dsp:nvSpPr>
      <dsp:spPr>
        <a:xfrm>
          <a:off x="1836925" y="338325"/>
          <a:ext cx="3793749" cy="3793749"/>
        </a:xfrm>
        <a:prstGeom prst="blockArc">
          <a:avLst>
            <a:gd name="adj1" fmla="val 11880000"/>
            <a:gd name="adj2" fmla="val 14040000"/>
            <a:gd name="adj3" fmla="val 2756"/>
          </a:avLst>
        </a:prstGeom>
        <a:solidFill>
          <a:schemeClr val="accent5">
            <a:hueOff val="-8830112"/>
            <a:satOff val="35388"/>
            <a:lumOff val="76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17288-6B56-4133-90FB-1F552EC00AEE}">
      <dsp:nvSpPr>
        <dsp:cNvPr id="0" name=""/>
        <dsp:cNvSpPr/>
      </dsp:nvSpPr>
      <dsp:spPr>
        <a:xfrm>
          <a:off x="1836925" y="338325"/>
          <a:ext cx="3793749" cy="3793749"/>
        </a:xfrm>
        <a:prstGeom prst="blockArc">
          <a:avLst>
            <a:gd name="adj1" fmla="val 9720000"/>
            <a:gd name="adj2" fmla="val 11880000"/>
            <a:gd name="adj3" fmla="val 2756"/>
          </a:avLst>
        </a:prstGeom>
        <a:solidFill>
          <a:schemeClr val="accent5">
            <a:hueOff val="-7726349"/>
            <a:satOff val="30964"/>
            <a:lumOff val="67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E20BD-48EE-40EA-864D-E396DD01B411}">
      <dsp:nvSpPr>
        <dsp:cNvPr id="0" name=""/>
        <dsp:cNvSpPr/>
      </dsp:nvSpPr>
      <dsp:spPr>
        <a:xfrm>
          <a:off x="1836925" y="338325"/>
          <a:ext cx="3793749" cy="3793749"/>
        </a:xfrm>
        <a:prstGeom prst="blockArc">
          <a:avLst>
            <a:gd name="adj1" fmla="val 7560000"/>
            <a:gd name="adj2" fmla="val 9720000"/>
            <a:gd name="adj3" fmla="val 2756"/>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022CF-4562-49D8-B14E-47FCACB4548E}">
      <dsp:nvSpPr>
        <dsp:cNvPr id="0" name=""/>
        <dsp:cNvSpPr/>
      </dsp:nvSpPr>
      <dsp:spPr>
        <a:xfrm>
          <a:off x="1836925" y="338325"/>
          <a:ext cx="3793749" cy="3793749"/>
        </a:xfrm>
        <a:prstGeom prst="blockArc">
          <a:avLst>
            <a:gd name="adj1" fmla="val 5400000"/>
            <a:gd name="adj2" fmla="val 7560000"/>
            <a:gd name="adj3" fmla="val 2756"/>
          </a:avLst>
        </a:prstGeom>
        <a:solidFill>
          <a:schemeClr val="accent5">
            <a:hueOff val="-5518820"/>
            <a:satOff val="22117"/>
            <a:lumOff val="47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E4D42A-83DE-453E-BBF6-B61821B55904}">
      <dsp:nvSpPr>
        <dsp:cNvPr id="0" name=""/>
        <dsp:cNvSpPr/>
      </dsp:nvSpPr>
      <dsp:spPr>
        <a:xfrm>
          <a:off x="1836925" y="338325"/>
          <a:ext cx="3793749" cy="3793749"/>
        </a:xfrm>
        <a:prstGeom prst="blockArc">
          <a:avLst>
            <a:gd name="adj1" fmla="val 3240000"/>
            <a:gd name="adj2" fmla="val 5400000"/>
            <a:gd name="adj3" fmla="val 2756"/>
          </a:avLst>
        </a:prstGeom>
        <a:solidFill>
          <a:schemeClr val="accent5">
            <a:hueOff val="-4415056"/>
            <a:satOff val="17694"/>
            <a:lumOff val="38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BF4241-154B-4C84-BD06-F85545EADA30}">
      <dsp:nvSpPr>
        <dsp:cNvPr id="0" name=""/>
        <dsp:cNvSpPr/>
      </dsp:nvSpPr>
      <dsp:spPr>
        <a:xfrm>
          <a:off x="1836925" y="338325"/>
          <a:ext cx="3793749" cy="3793749"/>
        </a:xfrm>
        <a:prstGeom prst="blockArc">
          <a:avLst>
            <a:gd name="adj1" fmla="val 1080000"/>
            <a:gd name="adj2" fmla="val 3240000"/>
            <a:gd name="adj3" fmla="val 2756"/>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3180C0-8317-4ADE-87B8-591915B36935}">
      <dsp:nvSpPr>
        <dsp:cNvPr id="0" name=""/>
        <dsp:cNvSpPr/>
      </dsp:nvSpPr>
      <dsp:spPr>
        <a:xfrm>
          <a:off x="1836925" y="338325"/>
          <a:ext cx="3793749" cy="3793749"/>
        </a:xfrm>
        <a:prstGeom prst="blockArc">
          <a:avLst>
            <a:gd name="adj1" fmla="val 20520000"/>
            <a:gd name="adj2" fmla="val 1080000"/>
            <a:gd name="adj3" fmla="val 2756"/>
          </a:avLst>
        </a:prstGeom>
        <a:solidFill>
          <a:schemeClr val="accent5">
            <a:hueOff val="-2207528"/>
            <a:satOff val="8847"/>
            <a:lumOff val="19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C6BBF3-907C-4CC9-A56D-148FE5B55103}">
      <dsp:nvSpPr>
        <dsp:cNvPr id="0" name=""/>
        <dsp:cNvSpPr/>
      </dsp:nvSpPr>
      <dsp:spPr>
        <a:xfrm>
          <a:off x="1836925" y="338325"/>
          <a:ext cx="3793749" cy="3793749"/>
        </a:xfrm>
        <a:prstGeom prst="blockArc">
          <a:avLst>
            <a:gd name="adj1" fmla="val 18360000"/>
            <a:gd name="adj2" fmla="val 20520000"/>
            <a:gd name="adj3" fmla="val 2756"/>
          </a:avLst>
        </a:prstGeom>
        <a:solidFill>
          <a:schemeClr val="accent5">
            <a:hueOff val="-1103764"/>
            <a:satOff val="4423"/>
            <a:lumOff val="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55A32-854E-4EB4-8808-3918F1961F6F}">
      <dsp:nvSpPr>
        <dsp:cNvPr id="0" name=""/>
        <dsp:cNvSpPr/>
      </dsp:nvSpPr>
      <dsp:spPr>
        <a:xfrm>
          <a:off x="1836925" y="338325"/>
          <a:ext cx="3793749" cy="3793749"/>
        </a:xfrm>
        <a:prstGeom prst="blockArc">
          <a:avLst>
            <a:gd name="adj1" fmla="val 16200000"/>
            <a:gd name="adj2" fmla="val 18360000"/>
            <a:gd name="adj3" fmla="val 275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0BAF06-7631-46B6-BBFE-83527A7F367C}">
      <dsp:nvSpPr>
        <dsp:cNvPr id="0" name=""/>
        <dsp:cNvSpPr/>
      </dsp:nvSpPr>
      <dsp:spPr>
        <a:xfrm>
          <a:off x="3215115" y="1716515"/>
          <a:ext cx="1037369" cy="10373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smtClean="0"/>
            <a:t>OPEN ACCESS</a:t>
          </a:r>
          <a:endParaRPr lang="en-US" sz="1700" b="1" kern="1200" dirty="0"/>
        </a:p>
      </dsp:txBody>
      <dsp:txXfrm>
        <a:off x="3367034" y="1868434"/>
        <a:ext cx="733531" cy="733531"/>
      </dsp:txXfrm>
    </dsp:sp>
    <dsp:sp modelId="{572775B8-713A-4BFD-B0B5-E141D39AEBB3}">
      <dsp:nvSpPr>
        <dsp:cNvPr id="0" name=""/>
        <dsp:cNvSpPr/>
      </dsp:nvSpPr>
      <dsp:spPr>
        <a:xfrm>
          <a:off x="3370720" y="1387"/>
          <a:ext cx="726158" cy="7261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arXix</a:t>
          </a:r>
          <a:endParaRPr lang="en-US" sz="700" b="1" kern="1200" dirty="0"/>
        </a:p>
      </dsp:txBody>
      <dsp:txXfrm>
        <a:off x="3477063" y="107730"/>
        <a:ext cx="513472" cy="513472"/>
      </dsp:txXfrm>
    </dsp:sp>
    <dsp:sp modelId="{0E3CA8FA-33ED-4F5A-A49B-326E8D4CB28C}">
      <dsp:nvSpPr>
        <dsp:cNvPr id="0" name=""/>
        <dsp:cNvSpPr/>
      </dsp:nvSpPr>
      <dsp:spPr>
        <a:xfrm>
          <a:off x="4470309" y="358666"/>
          <a:ext cx="726158" cy="726158"/>
        </a:xfrm>
        <a:prstGeom prst="ellipse">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SPARC</a:t>
          </a:r>
          <a:endParaRPr lang="en-US" sz="700" b="1" kern="1200" dirty="0"/>
        </a:p>
      </dsp:txBody>
      <dsp:txXfrm>
        <a:off x="4576652" y="465009"/>
        <a:ext cx="513472" cy="513472"/>
      </dsp:txXfrm>
    </dsp:sp>
    <dsp:sp modelId="{8E5B75B0-88DA-4D7B-AD28-91DD08CDD687}">
      <dsp:nvSpPr>
        <dsp:cNvPr id="0" name=""/>
        <dsp:cNvSpPr/>
      </dsp:nvSpPr>
      <dsp:spPr>
        <a:xfrm>
          <a:off x="5149893" y="1294032"/>
          <a:ext cx="726158" cy="726158"/>
        </a:xfrm>
        <a:prstGeom prst="ellipse">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Budapest Initiative</a:t>
          </a:r>
          <a:endParaRPr lang="en-US" sz="700" b="1" kern="1200" dirty="0"/>
        </a:p>
      </dsp:txBody>
      <dsp:txXfrm>
        <a:off x="5256236" y="1400375"/>
        <a:ext cx="513472" cy="513472"/>
      </dsp:txXfrm>
    </dsp:sp>
    <dsp:sp modelId="{B3D85C42-FAC1-430F-9F0A-788C9F1E96C8}">
      <dsp:nvSpPr>
        <dsp:cNvPr id="0" name=""/>
        <dsp:cNvSpPr/>
      </dsp:nvSpPr>
      <dsp:spPr>
        <a:xfrm>
          <a:off x="5149893" y="2450209"/>
          <a:ext cx="726158" cy="726158"/>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PubMed Central</a:t>
          </a:r>
          <a:endParaRPr lang="en-US" sz="700" b="1" kern="1200" dirty="0"/>
        </a:p>
      </dsp:txBody>
      <dsp:txXfrm>
        <a:off x="5256236" y="2556552"/>
        <a:ext cx="513472" cy="513472"/>
      </dsp:txXfrm>
    </dsp:sp>
    <dsp:sp modelId="{FE8148A4-FF74-4E2F-9019-6DFB8422F0EE}">
      <dsp:nvSpPr>
        <dsp:cNvPr id="0" name=""/>
        <dsp:cNvSpPr/>
      </dsp:nvSpPr>
      <dsp:spPr>
        <a:xfrm>
          <a:off x="4470309" y="3385575"/>
          <a:ext cx="726158" cy="726158"/>
        </a:xfrm>
        <a:prstGeom prst="ellipse">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PLoS</a:t>
          </a:r>
          <a:endParaRPr lang="en-US" sz="700" b="1" kern="1200" dirty="0"/>
        </a:p>
      </dsp:txBody>
      <dsp:txXfrm>
        <a:off x="4576652" y="3491918"/>
        <a:ext cx="513472" cy="513472"/>
      </dsp:txXfrm>
    </dsp:sp>
    <dsp:sp modelId="{01F2A94F-85FE-46A8-BE32-74EE3A69B2E9}">
      <dsp:nvSpPr>
        <dsp:cNvPr id="0" name=""/>
        <dsp:cNvSpPr/>
      </dsp:nvSpPr>
      <dsp:spPr>
        <a:xfrm>
          <a:off x="3370720" y="3742853"/>
          <a:ext cx="726158" cy="726158"/>
        </a:xfrm>
        <a:prstGeom prst="ellipse">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FRPAA</a:t>
          </a:r>
          <a:endParaRPr lang="en-US" sz="700" b="1" kern="1200" dirty="0"/>
        </a:p>
      </dsp:txBody>
      <dsp:txXfrm>
        <a:off x="3477063" y="3849196"/>
        <a:ext cx="513472" cy="513472"/>
      </dsp:txXfrm>
    </dsp:sp>
    <dsp:sp modelId="{E288B7F4-FFD6-4456-B181-E2297B9B840C}">
      <dsp:nvSpPr>
        <dsp:cNvPr id="0" name=""/>
        <dsp:cNvSpPr/>
      </dsp:nvSpPr>
      <dsp:spPr>
        <a:xfrm>
          <a:off x="2271131" y="3385575"/>
          <a:ext cx="726158" cy="726158"/>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Berlin Declaration</a:t>
          </a:r>
          <a:endParaRPr lang="en-US" sz="700" b="1" kern="1200" dirty="0"/>
        </a:p>
      </dsp:txBody>
      <dsp:txXfrm>
        <a:off x="2377474" y="3491918"/>
        <a:ext cx="513472" cy="513472"/>
      </dsp:txXfrm>
    </dsp:sp>
    <dsp:sp modelId="{3474ECDB-EB8C-4422-8F84-1299F9B44026}">
      <dsp:nvSpPr>
        <dsp:cNvPr id="0" name=""/>
        <dsp:cNvSpPr/>
      </dsp:nvSpPr>
      <dsp:spPr>
        <a:xfrm>
          <a:off x="1591548" y="2450209"/>
          <a:ext cx="726158" cy="726158"/>
        </a:xfrm>
        <a:prstGeom prst="ellipse">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NIH Public Access Policy</a:t>
          </a:r>
          <a:endParaRPr lang="en-US" sz="700" b="1" kern="1200" dirty="0"/>
        </a:p>
      </dsp:txBody>
      <dsp:txXfrm>
        <a:off x="1697891" y="2556552"/>
        <a:ext cx="513472" cy="513472"/>
      </dsp:txXfrm>
    </dsp:sp>
    <dsp:sp modelId="{21A304C1-C3FC-47EF-B26C-6DF8BD4CFB2C}">
      <dsp:nvSpPr>
        <dsp:cNvPr id="0" name=""/>
        <dsp:cNvSpPr/>
      </dsp:nvSpPr>
      <dsp:spPr>
        <a:xfrm>
          <a:off x="1591548" y="1294032"/>
          <a:ext cx="726158" cy="726158"/>
        </a:xfrm>
        <a:prstGeom prst="ellipse">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NSF Data Management Mandate</a:t>
          </a:r>
          <a:endParaRPr lang="en-US" sz="700" b="1" kern="1200" dirty="0"/>
        </a:p>
      </dsp:txBody>
      <dsp:txXfrm>
        <a:off x="1697891" y="1400375"/>
        <a:ext cx="513472" cy="513472"/>
      </dsp:txXfrm>
    </dsp:sp>
    <dsp:sp modelId="{B32359B3-5973-4E1C-A9FE-802B904DFC63}">
      <dsp:nvSpPr>
        <dsp:cNvPr id="0" name=""/>
        <dsp:cNvSpPr/>
      </dsp:nvSpPr>
      <dsp:spPr>
        <a:xfrm>
          <a:off x="2271131" y="358666"/>
          <a:ext cx="726158" cy="72615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smtClean="0"/>
            <a:t>OAI</a:t>
          </a:r>
          <a:endParaRPr lang="en-US" sz="700" b="1" kern="1200" dirty="0"/>
        </a:p>
      </dsp:txBody>
      <dsp:txXfrm>
        <a:off x="2377474" y="465009"/>
        <a:ext cx="513472" cy="513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5FF29-982A-4FAA-9959-BC16625D2BB4}" type="datetimeFigureOut">
              <a:rPr lang="en-US" smtClean="0"/>
              <a:t>3/16/2013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88322-EB45-4F72-886C-0C4AB558A961}" type="slidenum">
              <a:rPr lang="en-US" smtClean="0"/>
              <a:t>‹#›</a:t>
            </a:fld>
            <a:endParaRPr lang="en-US"/>
          </a:p>
        </p:txBody>
      </p:sp>
    </p:spTree>
    <p:extLst>
      <p:ext uri="{BB962C8B-B14F-4D97-AF65-F5344CB8AC3E}">
        <p14:creationId xmlns:p14="http://schemas.microsoft.com/office/powerpoint/2010/main" val="104667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rapid growth of OA publishing during the period 1993–2009. Since the year 2000, the average annual growth rate has been 18% for the number of journals and 30% for the number of articles. This can be contrasted to the reported 3.5% yearly volume increase in journal publishing in general. In 2009 the share of articles in OA journals, of all peer reviewed journal articles, reached 7.7%. </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6</a:t>
            </a:fld>
            <a:endParaRPr lang="en-US"/>
          </a:p>
        </p:txBody>
      </p:sp>
    </p:spTree>
    <p:extLst>
      <p:ext uri="{BB962C8B-B14F-4D97-AF65-F5344CB8AC3E}">
        <p14:creationId xmlns:p14="http://schemas.microsoft.com/office/powerpoint/2010/main" val="5432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26</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27</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into three distinct periods is suggested: The Pioneering years (1993–1999), the Innovation years (2000–2004), and the Consolidation years (2005–2009).</a:t>
            </a:r>
          </a:p>
          <a:p>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7</a:t>
            </a:fld>
            <a:endParaRPr lang="en-US"/>
          </a:p>
        </p:txBody>
      </p:sp>
    </p:spTree>
    <p:extLst>
      <p:ext uri="{BB962C8B-B14F-4D97-AF65-F5344CB8AC3E}">
        <p14:creationId xmlns:p14="http://schemas.microsoft.com/office/powerpoint/2010/main" val="350519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into three distinct periods is suggested: The Pioneering years (1993–1999), the Innovation years (2000–2004), and the Consolidation years (2005–2009).</a:t>
            </a:r>
          </a:p>
          <a:p>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14</a:t>
            </a:fld>
            <a:endParaRPr lang="en-US"/>
          </a:p>
        </p:txBody>
      </p:sp>
    </p:spTree>
    <p:extLst>
      <p:ext uri="{BB962C8B-B14F-4D97-AF65-F5344CB8AC3E}">
        <p14:creationId xmlns:p14="http://schemas.microsoft.com/office/powerpoint/2010/main" val="350519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20</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21</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22</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23</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24</a:t>
            </a:fld>
            <a:endParaRPr lang="en-US"/>
          </a:p>
        </p:txBody>
      </p:sp>
    </p:spTree>
    <p:extLst>
      <p:ext uri="{BB962C8B-B14F-4D97-AF65-F5344CB8AC3E}">
        <p14:creationId xmlns:p14="http://schemas.microsoft.com/office/powerpoint/2010/main" val="316026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are we bound to</a:t>
            </a:r>
            <a:r>
              <a:rPr lang="en-US" baseline="0" dirty="0" smtClean="0"/>
              <a:t> or by the hegemony of the Journal Impact Factor.</a:t>
            </a:r>
            <a:endParaRPr lang="en-US" dirty="0"/>
          </a:p>
        </p:txBody>
      </p:sp>
      <p:sp>
        <p:nvSpPr>
          <p:cNvPr id="4" name="Slide Number Placeholder 3"/>
          <p:cNvSpPr>
            <a:spLocks noGrp="1"/>
          </p:cNvSpPr>
          <p:nvPr>
            <p:ph type="sldNum" sz="quarter" idx="10"/>
          </p:nvPr>
        </p:nvSpPr>
        <p:spPr/>
        <p:txBody>
          <a:bodyPr/>
          <a:lstStyle/>
          <a:p>
            <a:fld id="{9DD88322-EB45-4F72-886C-0C4AB558A961}" type="slidenum">
              <a:rPr lang="en-US" smtClean="0"/>
              <a:t>25</a:t>
            </a:fld>
            <a:endParaRPr lang="en-US"/>
          </a:p>
        </p:txBody>
      </p:sp>
    </p:spTree>
    <p:extLst>
      <p:ext uri="{BB962C8B-B14F-4D97-AF65-F5344CB8AC3E}">
        <p14:creationId xmlns:p14="http://schemas.microsoft.com/office/powerpoint/2010/main" val="316026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||BECS||</a:t>
            </a:r>
            <a:endParaRPr lang="en-US"/>
          </a:p>
        </p:txBody>
      </p:sp>
      <p:sp>
        <p:nvSpPr>
          <p:cNvPr id="5" name="Footer Placeholder 4"/>
          <p:cNvSpPr>
            <a:spLocks noGrp="1"/>
          </p:cNvSpPr>
          <p:nvPr>
            <p:ph type="ftr" sz="quarter" idx="11"/>
          </p:nvPr>
        </p:nvSpPr>
        <p:spPr/>
        <p:txBody>
          <a:bodyPr/>
          <a:lstStyle/>
          <a:p>
            <a:r>
              <a:rPr lang="en-US" smtClean="0"/>
              <a:t>CEAL/AAS 2013</a:t>
            </a:r>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58143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||BECS||</a:t>
            </a:r>
            <a:endParaRPr lang="en-US"/>
          </a:p>
        </p:txBody>
      </p:sp>
      <p:sp>
        <p:nvSpPr>
          <p:cNvPr id="5" name="Footer Placeholder 4"/>
          <p:cNvSpPr>
            <a:spLocks noGrp="1"/>
          </p:cNvSpPr>
          <p:nvPr>
            <p:ph type="ftr" sz="quarter" idx="11"/>
          </p:nvPr>
        </p:nvSpPr>
        <p:spPr/>
        <p:txBody>
          <a:bodyPr/>
          <a:lstStyle/>
          <a:p>
            <a:r>
              <a:rPr lang="en-US" smtClean="0"/>
              <a:t>CEAL/AAS 2013</a:t>
            </a:r>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55015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||BECS||</a:t>
            </a:r>
            <a:endParaRPr lang="en-US"/>
          </a:p>
        </p:txBody>
      </p:sp>
      <p:sp>
        <p:nvSpPr>
          <p:cNvPr id="5" name="Footer Placeholder 4"/>
          <p:cNvSpPr>
            <a:spLocks noGrp="1"/>
          </p:cNvSpPr>
          <p:nvPr>
            <p:ph type="ftr" sz="quarter" idx="11"/>
          </p:nvPr>
        </p:nvSpPr>
        <p:spPr/>
        <p:txBody>
          <a:bodyPr/>
          <a:lstStyle/>
          <a:p>
            <a:r>
              <a:rPr lang="en-US" smtClean="0"/>
              <a:t>CEAL/AAS 2013</a:t>
            </a:r>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87633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||BECS||</a:t>
            </a:r>
            <a:endParaRPr lang="en-US"/>
          </a:p>
        </p:txBody>
      </p:sp>
      <p:sp>
        <p:nvSpPr>
          <p:cNvPr id="5" name="Footer Placeholder 4"/>
          <p:cNvSpPr>
            <a:spLocks noGrp="1"/>
          </p:cNvSpPr>
          <p:nvPr>
            <p:ph type="ftr" sz="quarter" idx="11"/>
          </p:nvPr>
        </p:nvSpPr>
        <p:spPr/>
        <p:txBody>
          <a:bodyPr/>
          <a:lstStyle/>
          <a:p>
            <a:r>
              <a:rPr lang="en-US" smtClean="0"/>
              <a:t>CEAL/AAS 2013</a:t>
            </a:r>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95649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||BECS||</a:t>
            </a:r>
            <a:endParaRPr lang="en-US"/>
          </a:p>
        </p:txBody>
      </p:sp>
      <p:sp>
        <p:nvSpPr>
          <p:cNvPr id="5" name="Footer Placeholder 4"/>
          <p:cNvSpPr>
            <a:spLocks noGrp="1"/>
          </p:cNvSpPr>
          <p:nvPr>
            <p:ph type="ftr" sz="quarter" idx="11"/>
          </p:nvPr>
        </p:nvSpPr>
        <p:spPr/>
        <p:txBody>
          <a:bodyPr/>
          <a:lstStyle/>
          <a:p>
            <a:r>
              <a:rPr lang="en-US" smtClean="0"/>
              <a:t>CEAL/AAS 2013</a:t>
            </a:r>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90546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||BECS||</a:t>
            </a:r>
            <a:endParaRPr lang="en-US"/>
          </a:p>
        </p:txBody>
      </p:sp>
      <p:sp>
        <p:nvSpPr>
          <p:cNvPr id="6" name="Footer Placeholder 5"/>
          <p:cNvSpPr>
            <a:spLocks noGrp="1"/>
          </p:cNvSpPr>
          <p:nvPr>
            <p:ph type="ftr" sz="quarter" idx="11"/>
          </p:nvPr>
        </p:nvSpPr>
        <p:spPr/>
        <p:txBody>
          <a:bodyPr/>
          <a:lstStyle/>
          <a:p>
            <a:r>
              <a:rPr lang="en-US" smtClean="0"/>
              <a:t>CEAL/AAS 2013</a:t>
            </a:r>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49391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||BECS||</a:t>
            </a:r>
            <a:endParaRPr lang="en-US"/>
          </a:p>
        </p:txBody>
      </p:sp>
      <p:sp>
        <p:nvSpPr>
          <p:cNvPr id="8" name="Footer Placeholder 7"/>
          <p:cNvSpPr>
            <a:spLocks noGrp="1"/>
          </p:cNvSpPr>
          <p:nvPr>
            <p:ph type="ftr" sz="quarter" idx="11"/>
          </p:nvPr>
        </p:nvSpPr>
        <p:spPr/>
        <p:txBody>
          <a:bodyPr/>
          <a:lstStyle/>
          <a:p>
            <a:r>
              <a:rPr lang="en-US" smtClean="0"/>
              <a:t>CEAL/AAS 2013</a:t>
            </a:r>
            <a:endParaRPr lang="en-US"/>
          </a:p>
        </p:txBody>
      </p:sp>
      <p:sp>
        <p:nvSpPr>
          <p:cNvPr id="9" name="Slide Number Placeholder 8"/>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417284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||BECS||</a:t>
            </a:r>
            <a:endParaRPr lang="en-US"/>
          </a:p>
        </p:txBody>
      </p:sp>
      <p:sp>
        <p:nvSpPr>
          <p:cNvPr id="4" name="Footer Placeholder 3"/>
          <p:cNvSpPr>
            <a:spLocks noGrp="1"/>
          </p:cNvSpPr>
          <p:nvPr>
            <p:ph type="ftr" sz="quarter" idx="11"/>
          </p:nvPr>
        </p:nvSpPr>
        <p:spPr/>
        <p:txBody>
          <a:bodyPr/>
          <a:lstStyle/>
          <a:p>
            <a:r>
              <a:rPr lang="en-US" smtClean="0"/>
              <a:t>CEAL/AAS 2013</a:t>
            </a:r>
            <a:endParaRPr lang="en-US"/>
          </a:p>
        </p:txBody>
      </p:sp>
      <p:sp>
        <p:nvSpPr>
          <p:cNvPr id="5" name="Slide Number Placeholder 4"/>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6814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||BECS||</a:t>
            </a:r>
            <a:endParaRPr lang="en-US"/>
          </a:p>
        </p:txBody>
      </p:sp>
      <p:sp>
        <p:nvSpPr>
          <p:cNvPr id="3" name="Footer Placeholder 2"/>
          <p:cNvSpPr>
            <a:spLocks noGrp="1"/>
          </p:cNvSpPr>
          <p:nvPr>
            <p:ph type="ftr" sz="quarter" idx="11"/>
          </p:nvPr>
        </p:nvSpPr>
        <p:spPr/>
        <p:txBody>
          <a:bodyPr/>
          <a:lstStyle/>
          <a:p>
            <a:r>
              <a:rPr lang="en-US" smtClean="0"/>
              <a:t>CEAL/AAS 2013</a:t>
            </a:r>
            <a:endParaRPr lang="en-US"/>
          </a:p>
        </p:txBody>
      </p:sp>
      <p:sp>
        <p:nvSpPr>
          <p:cNvPr id="4" name="Slide Number Placeholder 3"/>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9426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||BECS||</a:t>
            </a:r>
            <a:endParaRPr lang="en-US"/>
          </a:p>
        </p:txBody>
      </p:sp>
      <p:sp>
        <p:nvSpPr>
          <p:cNvPr id="6" name="Footer Placeholder 5"/>
          <p:cNvSpPr>
            <a:spLocks noGrp="1"/>
          </p:cNvSpPr>
          <p:nvPr>
            <p:ph type="ftr" sz="quarter" idx="11"/>
          </p:nvPr>
        </p:nvSpPr>
        <p:spPr/>
        <p:txBody>
          <a:bodyPr/>
          <a:lstStyle/>
          <a:p>
            <a:r>
              <a:rPr lang="en-US" smtClean="0"/>
              <a:t>CEAL/AAS 2013</a:t>
            </a:r>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8402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||BECS||</a:t>
            </a:r>
            <a:endParaRPr lang="en-US"/>
          </a:p>
        </p:txBody>
      </p:sp>
      <p:sp>
        <p:nvSpPr>
          <p:cNvPr id="6" name="Footer Placeholder 5"/>
          <p:cNvSpPr>
            <a:spLocks noGrp="1"/>
          </p:cNvSpPr>
          <p:nvPr>
            <p:ph type="ftr" sz="quarter" idx="11"/>
          </p:nvPr>
        </p:nvSpPr>
        <p:spPr/>
        <p:txBody>
          <a:bodyPr/>
          <a:lstStyle/>
          <a:p>
            <a:r>
              <a:rPr lang="en-US" smtClean="0"/>
              <a:t>CEAL/AAS 2013</a:t>
            </a:r>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65606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||BECS||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CEAL/AAS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697C-8700-A046-9558-5780E6CF2E39}" type="slidenum">
              <a:rPr lang="en-US" smtClean="0"/>
              <a:t>‹#›</a:t>
            </a:fld>
            <a:endParaRPr lang="en-US"/>
          </a:p>
        </p:txBody>
      </p:sp>
    </p:spTree>
    <p:extLst>
      <p:ext uri="{BB962C8B-B14F-4D97-AF65-F5344CB8AC3E}">
        <p14:creationId xmlns:p14="http://schemas.microsoft.com/office/powerpoint/2010/main" val="30364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losone.org/article/info:doi/10.1371/journal.pone.0020961"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itle 1"/>
          <p:cNvSpPr txBox="1">
            <a:spLocks/>
          </p:cNvSpPr>
          <p:nvPr/>
        </p:nvSpPr>
        <p:spPr>
          <a:xfrm>
            <a:off x="457200" y="287520"/>
            <a:ext cx="8229600" cy="38862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5000"/>
              </a:lnSpc>
            </a:pPr>
            <a:r>
              <a:rPr lang="en-US" sz="3200" b="1" dirty="0" smtClean="0">
                <a:solidFill>
                  <a:schemeClr val="bg1"/>
                </a:solidFill>
                <a:latin typeface="Cambria"/>
                <a:cs typeface="Cambria"/>
              </a:rPr>
              <a:t>THE EVOLUTIONARY CASE FOR </a:t>
            </a:r>
          </a:p>
          <a:p>
            <a:pPr>
              <a:lnSpc>
                <a:spcPct val="85000"/>
              </a:lnSpc>
            </a:pPr>
            <a:r>
              <a:rPr lang="en-US" sz="3200" b="1" dirty="0" smtClean="0">
                <a:solidFill>
                  <a:schemeClr val="bg1"/>
                </a:solidFill>
                <a:latin typeface="Cambria"/>
                <a:cs typeface="Cambria"/>
              </a:rPr>
              <a:t>OPEN ACCESS</a:t>
            </a:r>
          </a:p>
          <a:p>
            <a:pPr>
              <a:lnSpc>
                <a:spcPct val="85000"/>
              </a:lnSpc>
            </a:pPr>
            <a:endParaRPr lang="en-US" sz="2400" dirty="0" smtClean="0"/>
          </a:p>
          <a:p>
            <a:pPr>
              <a:lnSpc>
                <a:spcPct val="85000"/>
              </a:lnSpc>
              <a:spcBef>
                <a:spcPts val="0"/>
              </a:spcBef>
            </a:pPr>
            <a:r>
              <a:rPr lang="en-US" sz="2400" dirty="0" smtClean="0"/>
              <a:t> </a:t>
            </a:r>
            <a:r>
              <a:rPr lang="en-US" sz="2400" b="1" cap="small" dirty="0">
                <a:solidFill>
                  <a:schemeClr val="bg1"/>
                </a:solidFill>
                <a:latin typeface="Cambria"/>
                <a:cs typeface="Cambria"/>
              </a:rPr>
              <a:t>Council on East Asian Libraries </a:t>
            </a:r>
          </a:p>
          <a:p>
            <a:pPr>
              <a:lnSpc>
                <a:spcPct val="85000"/>
              </a:lnSpc>
            </a:pPr>
            <a:r>
              <a:rPr lang="en-US" sz="2400" b="1" cap="small" dirty="0">
                <a:solidFill>
                  <a:schemeClr val="bg1"/>
                </a:solidFill>
                <a:latin typeface="Cambria"/>
                <a:cs typeface="Cambria"/>
              </a:rPr>
              <a:t>Association for Asian Studies </a:t>
            </a:r>
          </a:p>
          <a:p>
            <a:pPr>
              <a:lnSpc>
                <a:spcPct val="85000"/>
              </a:lnSpc>
            </a:pPr>
            <a:r>
              <a:rPr lang="en-US" sz="2000" b="1" dirty="0" smtClean="0">
                <a:solidFill>
                  <a:schemeClr val="bg1"/>
                </a:solidFill>
                <a:latin typeface="Cambria"/>
                <a:cs typeface="Cambria"/>
              </a:rPr>
              <a:t>20 March 2013 </a:t>
            </a:r>
          </a:p>
          <a:p>
            <a:pPr>
              <a:lnSpc>
                <a:spcPct val="85000"/>
              </a:lnSpc>
            </a:pPr>
            <a:endParaRPr lang="en-US" sz="1700" b="1" dirty="0" smtClean="0">
              <a:solidFill>
                <a:schemeClr val="bg1"/>
              </a:solidFill>
              <a:latin typeface="Cambria"/>
              <a:cs typeface="Cambria"/>
            </a:endParaRPr>
          </a:p>
          <a:p>
            <a:pPr>
              <a:lnSpc>
                <a:spcPct val="85000"/>
              </a:lnSpc>
            </a:pPr>
            <a:r>
              <a:rPr lang="en-US" sz="1800" b="1" dirty="0" smtClean="0">
                <a:solidFill>
                  <a:schemeClr val="bg1"/>
                </a:solidFill>
                <a:latin typeface="Cambria"/>
                <a:cs typeface="Cambria"/>
              </a:rPr>
              <a:t>Brian </a:t>
            </a:r>
            <a:r>
              <a:rPr lang="en-US" sz="1800" b="1" dirty="0" smtClean="0">
                <a:solidFill>
                  <a:schemeClr val="bg1"/>
                </a:solidFill>
                <a:latin typeface="Cambria"/>
                <a:cs typeface="Cambria"/>
              </a:rPr>
              <a:t>E. C. Schottlaender</a:t>
            </a:r>
            <a:r>
              <a:rPr lang="en-US" sz="1700" b="1" dirty="0">
                <a:solidFill>
                  <a:schemeClr val="bg1"/>
                </a:solidFill>
                <a:latin typeface="Cambria"/>
                <a:cs typeface="Cambria"/>
              </a:rPr>
              <a:t/>
            </a:r>
            <a:br>
              <a:rPr lang="en-US" sz="1700" b="1" dirty="0">
                <a:solidFill>
                  <a:schemeClr val="bg1"/>
                </a:solidFill>
                <a:latin typeface="Cambria"/>
                <a:cs typeface="Cambria"/>
              </a:rPr>
            </a:br>
            <a:r>
              <a:rPr lang="en-US" sz="1400" b="1" i="1" dirty="0" smtClean="0">
                <a:solidFill>
                  <a:schemeClr val="bg1"/>
                </a:solidFill>
                <a:latin typeface="Cambria"/>
                <a:cs typeface="Cambria"/>
              </a:rPr>
              <a:t>The Audrey Geisel University </a:t>
            </a:r>
            <a:r>
              <a:rPr lang="en-US" sz="1400" b="1" i="1" dirty="0" smtClean="0">
                <a:solidFill>
                  <a:schemeClr val="bg1"/>
                </a:solidFill>
                <a:latin typeface="Cambria"/>
                <a:cs typeface="Cambria"/>
              </a:rPr>
              <a:t>Librarian</a:t>
            </a:r>
          </a:p>
          <a:p>
            <a:pPr>
              <a:lnSpc>
                <a:spcPct val="85000"/>
              </a:lnSpc>
            </a:pPr>
            <a:r>
              <a:rPr lang="en-US" sz="1800" b="1" dirty="0" smtClean="0">
                <a:solidFill>
                  <a:schemeClr val="bg1"/>
                </a:solidFill>
                <a:latin typeface="Cambria"/>
                <a:cs typeface="Cambria"/>
              </a:rPr>
              <a:t>UC San Diego</a:t>
            </a:r>
            <a:endParaRPr lang="en-US" sz="1800" b="1" dirty="0" smtClean="0">
              <a:solidFill>
                <a:schemeClr val="bg1"/>
              </a:solidFill>
              <a:latin typeface="Cambria"/>
              <a:cs typeface="Cambria"/>
            </a:endParaRPr>
          </a:p>
        </p:txBody>
      </p:sp>
      <p:sp>
        <p:nvSpPr>
          <p:cNvPr id="5" name="Date Placeholder 4"/>
          <p:cNvSpPr>
            <a:spLocks noGrp="1"/>
          </p:cNvSpPr>
          <p:nvPr>
            <p:ph type="dt" sz="half" idx="10"/>
          </p:nvPr>
        </p:nvSpPr>
        <p:spPr/>
        <p:txBody>
          <a:bodyPr/>
          <a:lstStyle/>
          <a:p>
            <a:r>
              <a:rPr lang="en-US" smtClean="0"/>
              <a:t>||BECS||</a:t>
            </a:r>
            <a:endParaRPr lang="en-US"/>
          </a:p>
        </p:txBody>
      </p:sp>
      <p:sp>
        <p:nvSpPr>
          <p:cNvPr id="7" name="Footer Placeholder 6"/>
          <p:cNvSpPr>
            <a:spLocks noGrp="1"/>
          </p:cNvSpPr>
          <p:nvPr>
            <p:ph type="ftr" sz="quarter" idx="11"/>
          </p:nvPr>
        </p:nvSpPr>
        <p:spPr/>
        <p:txBody>
          <a:bodyPr/>
          <a:lstStyle/>
          <a:p>
            <a:r>
              <a:rPr lang="en-US" smtClean="0"/>
              <a:t>CEAL/AAS 2013</a:t>
            </a:r>
            <a:endParaRPr lang="en-US"/>
          </a:p>
        </p:txBody>
      </p:sp>
      <p:sp>
        <p:nvSpPr>
          <p:cNvPr id="8" name="Slide Number Placeholder 7"/>
          <p:cNvSpPr>
            <a:spLocks noGrp="1"/>
          </p:cNvSpPr>
          <p:nvPr>
            <p:ph type="sldNum" sz="quarter" idx="12"/>
          </p:nvPr>
        </p:nvSpPr>
        <p:spPr/>
        <p:txBody>
          <a:bodyPr/>
          <a:lstStyle/>
          <a:p>
            <a:fld id="{DE20697C-8700-A046-9558-5780E6CF2E39}" type="slidenum">
              <a:rPr lang="en-US" smtClean="0"/>
              <a:t>1</a:t>
            </a:fld>
            <a:endParaRPr lang="en-US"/>
          </a:p>
        </p:txBody>
      </p:sp>
    </p:spTree>
    <p:extLst>
      <p:ext uri="{BB962C8B-B14F-4D97-AF65-F5344CB8AC3E}">
        <p14:creationId xmlns:p14="http://schemas.microsoft.com/office/powerpoint/2010/main" val="74876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200" b="1" cap="small" dirty="0" smtClean="0">
                <a:solidFill>
                  <a:schemeClr val="bg1"/>
                </a:solidFill>
                <a:latin typeface="Cambria"/>
                <a:cs typeface="Cambria"/>
              </a:rPr>
              <a:t>Development of OA Repositories: 2009</a:t>
            </a:r>
            <a:endParaRPr lang="en-US" sz="32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599"/>
            <a:ext cx="9143999"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89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200" b="1" cap="small" dirty="0" smtClean="0">
                <a:solidFill>
                  <a:schemeClr val="bg1"/>
                </a:solidFill>
                <a:latin typeface="Cambria"/>
                <a:cs typeface="Cambria"/>
              </a:rPr>
              <a:t>Development of OA Repositories: 2012</a:t>
            </a:r>
            <a:endParaRPr lang="en-US" sz="32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495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68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Open Access</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85000" lnSpcReduction="20000"/>
          </a:bodyPr>
          <a:lstStyle/>
          <a:p>
            <a:pPr marL="285750" indent="-285750"/>
            <a:r>
              <a:rPr lang="en-US" sz="2500" b="1" dirty="0" smtClean="0">
                <a:latin typeface="Cambria"/>
                <a:cs typeface="Cambria"/>
              </a:rPr>
              <a:t>Journals:</a:t>
            </a:r>
          </a:p>
          <a:p>
            <a:pPr marL="685800" lvl="1"/>
            <a:r>
              <a:rPr lang="en-US" sz="2100" b="1" dirty="0" smtClean="0">
                <a:latin typeface="Cambria"/>
                <a:cs typeface="Cambria"/>
              </a:rPr>
              <a:t>1993: 	            20</a:t>
            </a:r>
          </a:p>
          <a:p>
            <a:pPr marL="685800" lvl="1"/>
            <a:r>
              <a:rPr lang="en-US" sz="2100" b="1" dirty="0" smtClean="0">
                <a:latin typeface="Cambria"/>
                <a:cs typeface="Cambria"/>
              </a:rPr>
              <a:t>2000:           </a:t>
            </a:r>
            <a:r>
              <a:rPr lang="en-US" sz="2100" b="1" dirty="0" smtClean="0">
                <a:latin typeface="Cambria"/>
                <a:cs typeface="Cambria"/>
              </a:rPr>
              <a:t>740</a:t>
            </a:r>
          </a:p>
          <a:p>
            <a:pPr marL="685800" lvl="1"/>
            <a:r>
              <a:rPr lang="en-US" sz="2100" b="1" dirty="0">
                <a:latin typeface="Cambria"/>
                <a:cs typeface="Cambria"/>
              </a:rPr>
              <a:t>2009: </a:t>
            </a:r>
            <a:r>
              <a:rPr lang="en-US" sz="2100" b="1" dirty="0" smtClean="0">
                <a:latin typeface="Cambria"/>
                <a:cs typeface="Cambria"/>
              </a:rPr>
              <a:t>      4,800</a:t>
            </a:r>
            <a:endParaRPr lang="en-US" sz="2100" b="1" dirty="0">
              <a:latin typeface="Cambria"/>
              <a:cs typeface="Cambria"/>
            </a:endParaRPr>
          </a:p>
          <a:p>
            <a:pPr marL="685800" lvl="1"/>
            <a:r>
              <a:rPr lang="en-US" sz="2100" b="1" dirty="0" smtClean="0">
                <a:latin typeface="Cambria"/>
                <a:cs typeface="Cambria"/>
              </a:rPr>
              <a:t>2011:	      6.700</a:t>
            </a:r>
            <a:endParaRPr lang="en-US" sz="2100" b="1" dirty="0">
              <a:latin typeface="Cambria"/>
              <a:cs typeface="Cambria"/>
            </a:endParaRPr>
          </a:p>
          <a:p>
            <a:pPr marL="285750" indent="-285750">
              <a:spcBef>
                <a:spcPts val="1200"/>
              </a:spcBef>
            </a:pPr>
            <a:r>
              <a:rPr lang="en-US" sz="2500" b="1" dirty="0" smtClean="0">
                <a:latin typeface="Cambria"/>
                <a:cs typeface="Cambria"/>
              </a:rPr>
              <a:t>Articles:</a:t>
            </a:r>
          </a:p>
          <a:p>
            <a:pPr marL="685800" lvl="1"/>
            <a:r>
              <a:rPr lang="en-US" sz="2100" b="1" dirty="0" smtClean="0">
                <a:latin typeface="Cambria"/>
                <a:cs typeface="Cambria"/>
              </a:rPr>
              <a:t>1993:	          240</a:t>
            </a:r>
          </a:p>
          <a:p>
            <a:pPr marL="685800" lvl="1"/>
            <a:r>
              <a:rPr lang="en-US" sz="2100" b="1" dirty="0" smtClean="0">
                <a:latin typeface="Cambria"/>
                <a:cs typeface="Cambria"/>
              </a:rPr>
              <a:t>2000:	   35</a:t>
            </a:r>
            <a:r>
              <a:rPr lang="en-US" sz="2100" b="1" dirty="0" smtClean="0">
                <a:latin typeface="Cambria"/>
                <a:cs typeface="Cambria"/>
              </a:rPr>
              <a:t>, 500</a:t>
            </a:r>
          </a:p>
          <a:p>
            <a:pPr marL="685800" lvl="1"/>
            <a:r>
              <a:rPr lang="en-US" sz="2100" b="1" dirty="0" smtClean="0">
                <a:latin typeface="Cambria"/>
                <a:cs typeface="Cambria"/>
              </a:rPr>
              <a:t>2009:	 192,000</a:t>
            </a:r>
          </a:p>
          <a:p>
            <a:pPr marL="685800" lvl="1"/>
            <a:r>
              <a:rPr lang="en-US" sz="2100" b="1" dirty="0" smtClean="0">
                <a:latin typeface="Cambria"/>
                <a:cs typeface="Cambria"/>
              </a:rPr>
              <a:t>2011:  340,000</a:t>
            </a:r>
          </a:p>
          <a:p>
            <a:pPr marL="285750" indent="-285750">
              <a:spcBef>
                <a:spcPts val="1200"/>
              </a:spcBef>
            </a:pPr>
            <a:r>
              <a:rPr lang="en-US" sz="2500" b="1" dirty="0" smtClean="0">
                <a:latin typeface="Cambria"/>
                <a:cs typeface="Cambria"/>
              </a:rPr>
              <a:t>Repositories</a:t>
            </a:r>
          </a:p>
          <a:p>
            <a:pPr marL="685800" lvl="1"/>
            <a:r>
              <a:rPr lang="en-US" sz="2100" b="1" dirty="0" smtClean="0">
                <a:latin typeface="Cambria"/>
                <a:cs typeface="Cambria"/>
              </a:rPr>
              <a:t>1993:		    20</a:t>
            </a:r>
          </a:p>
          <a:p>
            <a:pPr marL="685800" lvl="1"/>
            <a:r>
              <a:rPr lang="en-US" sz="2100" b="1" dirty="0" smtClean="0">
                <a:latin typeface="Cambria"/>
                <a:cs typeface="Cambria"/>
              </a:rPr>
              <a:t>2013	      2,311</a:t>
            </a:r>
            <a:endParaRPr lang="en-US" sz="2100" b="1" dirty="0">
              <a:latin typeface="Cambria"/>
              <a:cs typeface="Cambria"/>
            </a:endParaRPr>
          </a:p>
          <a:p>
            <a:pPr marL="400050" lvl="1" indent="0">
              <a:buNone/>
            </a:pPr>
            <a:r>
              <a:rPr lang="en-US" sz="2100" b="1" i="1" dirty="0" smtClean="0">
                <a:cs typeface="Cambria"/>
              </a:rPr>
              <a:t>												</a:t>
            </a:r>
            <a:r>
              <a:rPr lang="en-US" sz="2100" i="1" dirty="0" smtClean="0">
                <a:cs typeface="Cambria"/>
              </a:rPr>
              <a:t>— Mikael </a:t>
            </a:r>
            <a:r>
              <a:rPr lang="en-US" sz="2100" i="1" dirty="0" err="1" smtClean="0">
                <a:cs typeface="Cambria"/>
              </a:rPr>
              <a:t>Laakso</a:t>
            </a:r>
            <a:r>
              <a:rPr lang="en-US" sz="2100" i="1" dirty="0" smtClean="0">
                <a:cs typeface="Cambria"/>
              </a:rPr>
              <a:t> et al.</a:t>
            </a:r>
          </a:p>
          <a:p>
            <a:pPr marL="400050" lvl="1" indent="0">
              <a:buNone/>
            </a:pPr>
            <a:r>
              <a:rPr lang="en-US" sz="2100" i="1" dirty="0" smtClean="0">
                <a:cs typeface="Cambria"/>
              </a:rPr>
              <a:t>												— Biomed Central</a:t>
            </a:r>
          </a:p>
          <a:p>
            <a:pPr marL="285750" indent="-285750"/>
            <a:endParaRPr lang="en-US" sz="2500" b="1" dirty="0" smtClean="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12</a:t>
            </a:fld>
            <a:endParaRPr lang="en-US"/>
          </a:p>
        </p:txBody>
      </p:sp>
    </p:spTree>
    <p:extLst>
      <p:ext uri="{BB962C8B-B14F-4D97-AF65-F5344CB8AC3E}">
        <p14:creationId xmlns:p14="http://schemas.microsoft.com/office/powerpoint/2010/main" val="3781183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“Ecosystem” = </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051718"/>
            <a:ext cx="8392200" cy="4754563"/>
          </a:xfrm>
        </p:spPr>
        <p:txBody>
          <a:bodyPr>
            <a:normAutofit/>
          </a:bodyPr>
          <a:lstStyle/>
          <a:p>
            <a:endParaRPr lang="en-US" sz="2500" b="1" dirty="0" smtClean="0">
              <a:latin typeface="Cambria"/>
              <a:cs typeface="Cambria"/>
            </a:endParaRPr>
          </a:p>
          <a:p>
            <a:r>
              <a:rPr lang="en-US" b="1" dirty="0" smtClean="0">
                <a:latin typeface="Cambria"/>
                <a:cs typeface="Cambria"/>
              </a:rPr>
              <a:t>The </a:t>
            </a:r>
            <a:r>
              <a:rPr lang="en-US" b="1" dirty="0">
                <a:latin typeface="Cambria"/>
                <a:cs typeface="Cambria"/>
              </a:rPr>
              <a:t>complex of a community of organisms and its </a:t>
            </a:r>
            <a:r>
              <a:rPr lang="en-US" b="1" dirty="0" smtClean="0">
                <a:latin typeface="Cambria"/>
                <a:cs typeface="Cambria"/>
              </a:rPr>
              <a:t>environment</a:t>
            </a:r>
          </a:p>
          <a:p>
            <a:pPr marL="0" indent="0">
              <a:buNone/>
            </a:pPr>
            <a:endParaRPr lang="en-US" sz="1600" i="1" dirty="0" smtClean="0">
              <a:latin typeface="Calibri" pitchFamily="34" charset="0"/>
              <a:cs typeface="Cambria"/>
            </a:endParaRPr>
          </a:p>
          <a:p>
            <a:pPr marL="0" indent="0">
              <a:buNone/>
            </a:pPr>
            <a:r>
              <a:rPr lang="en-US" sz="2400" i="1" dirty="0">
                <a:latin typeface="Calibri" pitchFamily="34" charset="0"/>
                <a:cs typeface="Cambria"/>
              </a:rPr>
              <a:t>	</a:t>
            </a:r>
            <a:r>
              <a:rPr lang="en-US" sz="2400" i="1" dirty="0" smtClean="0">
                <a:latin typeface="Calibri" pitchFamily="34" charset="0"/>
                <a:cs typeface="Cambria"/>
              </a:rPr>
              <a:t>										—Merriam Webster</a:t>
            </a:r>
          </a:p>
          <a:p>
            <a:pPr marL="0" indent="0">
              <a:buNone/>
            </a:pPr>
            <a:endParaRPr lang="en-US" sz="2400" i="1" dirty="0" smtClean="0">
              <a:latin typeface="Calibri" pitchFamily="34" charset="0"/>
              <a:cs typeface="Cambria"/>
            </a:endParaRPr>
          </a:p>
          <a:p>
            <a:pPr>
              <a:spcBef>
                <a:spcPts val="0"/>
              </a:spcBef>
            </a:pPr>
            <a:r>
              <a:rPr lang="en-US" b="1" dirty="0">
                <a:latin typeface="Cambria"/>
                <a:cs typeface="Cambria"/>
              </a:rPr>
              <a:t>Complex </a:t>
            </a:r>
            <a:r>
              <a:rPr lang="en-US" b="1" dirty="0">
                <a:latin typeface="Cambria"/>
                <a:cs typeface="Cambria"/>
              </a:rPr>
              <a:t>of living organisms, their physical environment, and all their interrelationships </a:t>
            </a:r>
            <a:endParaRPr lang="en-US" b="1" dirty="0">
              <a:latin typeface="Cambria"/>
              <a:cs typeface="Cambria"/>
            </a:endParaRPr>
          </a:p>
          <a:p>
            <a:pPr marL="0" indent="0">
              <a:buNone/>
            </a:pPr>
            <a:r>
              <a:rPr lang="en-US" sz="2400" i="1" dirty="0" smtClean="0">
                <a:latin typeface="Calibri" pitchFamily="34" charset="0"/>
                <a:cs typeface="Cambria"/>
              </a:rPr>
              <a:t>											—Concise Encyclopedia</a:t>
            </a:r>
            <a:endParaRPr lang="en-US" sz="2400" i="1" dirty="0">
              <a:latin typeface="Calibri" pitchFamily="34" charset="0"/>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13</a:t>
            </a:fld>
            <a:endParaRPr lang="en-US"/>
          </a:p>
        </p:txBody>
      </p:sp>
    </p:spTree>
    <p:extLst>
      <p:ext uri="{BB962C8B-B14F-4D97-AF65-F5344CB8AC3E}">
        <p14:creationId xmlns:p14="http://schemas.microsoft.com/office/powerpoint/2010/main" val="15203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000" b="1" cap="small" dirty="0" smtClean="0">
                <a:solidFill>
                  <a:schemeClr val="bg1"/>
                </a:solidFill>
                <a:latin typeface="Cambria"/>
                <a:cs typeface="Cambria"/>
              </a:rPr>
              <a:t>Three Major Phases of OA Publishing</a:t>
            </a:r>
            <a:endParaRPr lang="en-US" sz="3000" b="1" cap="small" dirty="0">
              <a:solidFill>
                <a:schemeClr val="bg1"/>
              </a:solidFill>
              <a:latin typeface="Cambria"/>
              <a:cs typeface="Cambria"/>
            </a:endParaRPr>
          </a:p>
        </p:txBody>
      </p:sp>
      <p:sp>
        <p:nvSpPr>
          <p:cNvPr id="6" name="Text Box 4"/>
          <p:cNvSpPr txBox="1">
            <a:spLocks noChangeArrowheads="1"/>
          </p:cNvSpPr>
          <p:nvPr/>
        </p:nvSpPr>
        <p:spPr bwMode="auto">
          <a:xfrm>
            <a:off x="-38100" y="5435600"/>
            <a:ext cx="918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1" dirty="0" smtClean="0">
                <a:latin typeface="Calibri" pitchFamily="34" charset="0"/>
              </a:rPr>
              <a:t>															—Mikael </a:t>
            </a:r>
            <a:r>
              <a:rPr lang="en-US" i="1" dirty="0" err="1" smtClean="0">
                <a:latin typeface="Calibri" pitchFamily="34" charset="0"/>
              </a:rPr>
              <a:t>Laakso</a:t>
            </a:r>
            <a:r>
              <a:rPr lang="en-US" i="1" dirty="0" smtClean="0">
                <a:latin typeface="Calibri" pitchFamily="34" charset="0"/>
              </a:rPr>
              <a:t> et al.</a:t>
            </a:r>
            <a:endParaRPr lang="en-US" i="1" dirty="0">
              <a:latin typeface="Calibri" pitchFamily="34" charset="0"/>
            </a:endParaRPr>
          </a:p>
        </p:txBody>
      </p:sp>
      <p:sp>
        <p:nvSpPr>
          <p:cNvPr id="9" name="Date Placeholder 8"/>
          <p:cNvSpPr>
            <a:spLocks noGrp="1"/>
          </p:cNvSpPr>
          <p:nvPr>
            <p:ph type="dt" sz="half" idx="10"/>
          </p:nvPr>
        </p:nvSpPr>
        <p:spPr/>
        <p:txBody>
          <a:bodyPr/>
          <a:lstStyle/>
          <a:p>
            <a:r>
              <a:rPr lang="en-US" smtClean="0"/>
              <a:t>||BECS||</a:t>
            </a:r>
            <a:endParaRPr lang="en-US"/>
          </a:p>
        </p:txBody>
      </p:sp>
      <p:sp>
        <p:nvSpPr>
          <p:cNvPr id="10" name="Footer Placeholder 9"/>
          <p:cNvSpPr>
            <a:spLocks noGrp="1"/>
          </p:cNvSpPr>
          <p:nvPr>
            <p:ph type="ftr" sz="quarter" idx="11"/>
          </p:nvPr>
        </p:nvSpPr>
        <p:spPr/>
        <p:txBody>
          <a:bodyPr/>
          <a:lstStyle/>
          <a:p>
            <a:r>
              <a:rPr lang="en-US" smtClean="0"/>
              <a:t>CEAL/AAS 2013</a:t>
            </a:r>
            <a:endParaRPr lang="en-US"/>
          </a:p>
        </p:txBody>
      </p:sp>
      <p:sp>
        <p:nvSpPr>
          <p:cNvPr id="11" name="Slide Number Placeholder 10"/>
          <p:cNvSpPr>
            <a:spLocks noGrp="1"/>
          </p:cNvSpPr>
          <p:nvPr>
            <p:ph type="sldNum" sz="quarter" idx="12"/>
          </p:nvPr>
        </p:nvSpPr>
        <p:spPr/>
        <p:txBody>
          <a:bodyPr/>
          <a:lstStyle/>
          <a:p>
            <a:fld id="{DE20697C-8700-A046-9558-5780E6CF2E39}" type="slidenum">
              <a:rPr lang="en-US" smtClean="0"/>
              <a:t>14</a:t>
            </a:fld>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6781800" cy="3200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3886200" y="1295400"/>
            <a:ext cx="0" cy="37065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752600" y="4694208"/>
            <a:ext cx="1940211" cy="307777"/>
          </a:xfrm>
          <a:prstGeom prst="rect">
            <a:avLst/>
          </a:prstGeom>
          <a:noFill/>
        </p:spPr>
        <p:txBody>
          <a:bodyPr wrap="none" rtlCol="0">
            <a:spAutoFit/>
          </a:bodyPr>
          <a:lstStyle/>
          <a:p>
            <a:r>
              <a:rPr lang="en-US" sz="1400" b="1" dirty="0" smtClean="0">
                <a:latin typeface="Cambria" pitchFamily="18" charset="0"/>
              </a:rPr>
              <a:t>The Pioneering Years</a:t>
            </a:r>
            <a:endParaRPr lang="en-US" sz="1400" b="1" dirty="0">
              <a:latin typeface="Cambria" pitchFamily="18" charset="0"/>
            </a:endParaRPr>
          </a:p>
        </p:txBody>
      </p:sp>
      <p:sp>
        <p:nvSpPr>
          <p:cNvPr id="33" name="TextBox 32"/>
          <p:cNvSpPr txBox="1"/>
          <p:nvPr/>
        </p:nvSpPr>
        <p:spPr>
          <a:xfrm>
            <a:off x="4038600" y="4695644"/>
            <a:ext cx="1930913" cy="307777"/>
          </a:xfrm>
          <a:prstGeom prst="rect">
            <a:avLst/>
          </a:prstGeom>
          <a:noFill/>
        </p:spPr>
        <p:txBody>
          <a:bodyPr wrap="none" rtlCol="0">
            <a:spAutoFit/>
          </a:bodyPr>
          <a:lstStyle/>
          <a:p>
            <a:r>
              <a:rPr lang="en-US" sz="1400" b="1" dirty="0" smtClean="0">
                <a:latin typeface="Cambria" pitchFamily="18" charset="0"/>
              </a:rPr>
              <a:t>The Innovation Years</a:t>
            </a:r>
            <a:endParaRPr lang="en-US" sz="1400" b="1" dirty="0">
              <a:latin typeface="Cambria" pitchFamily="18" charset="0"/>
            </a:endParaRPr>
          </a:p>
        </p:txBody>
      </p:sp>
      <p:sp>
        <p:nvSpPr>
          <p:cNvPr id="34" name="TextBox 33"/>
          <p:cNvSpPr txBox="1"/>
          <p:nvPr/>
        </p:nvSpPr>
        <p:spPr>
          <a:xfrm>
            <a:off x="6082638" y="4695644"/>
            <a:ext cx="2177840" cy="307777"/>
          </a:xfrm>
          <a:prstGeom prst="rect">
            <a:avLst/>
          </a:prstGeom>
          <a:noFill/>
        </p:spPr>
        <p:txBody>
          <a:bodyPr wrap="none" rtlCol="0">
            <a:spAutoFit/>
          </a:bodyPr>
          <a:lstStyle/>
          <a:p>
            <a:r>
              <a:rPr lang="en-US" sz="1400" b="1" dirty="0" smtClean="0">
                <a:latin typeface="Cambria" pitchFamily="18" charset="0"/>
              </a:rPr>
              <a:t>The Consolidation Years</a:t>
            </a:r>
            <a:endParaRPr lang="en-US" sz="1400" b="1" dirty="0">
              <a:latin typeface="Cambria" pitchFamily="18" charset="0"/>
            </a:endParaRPr>
          </a:p>
        </p:txBody>
      </p:sp>
      <p:cxnSp>
        <p:nvCxnSpPr>
          <p:cNvPr id="40" name="Straight Connector 39"/>
          <p:cNvCxnSpPr/>
          <p:nvPr/>
        </p:nvCxnSpPr>
        <p:spPr>
          <a:xfrm>
            <a:off x="6082638" y="1295400"/>
            <a:ext cx="0" cy="3706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886200" y="1447800"/>
            <a:ext cx="2196437" cy="3200400"/>
          </a:xfrm>
          <a:prstGeom prst="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9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000" b="1" cap="small" dirty="0" smtClean="0">
                <a:solidFill>
                  <a:schemeClr val="bg1"/>
                </a:solidFill>
                <a:latin typeface="Cambria"/>
                <a:cs typeface="Cambria"/>
              </a:rPr>
              <a:t>Intellectual and Policy Developments</a:t>
            </a:r>
            <a:endParaRPr lang="en-US" sz="30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70000" lnSpcReduction="20000"/>
          </a:bodyPr>
          <a:lstStyle/>
          <a:p>
            <a:pPr marL="0" indent="0">
              <a:buNone/>
            </a:pPr>
            <a:r>
              <a:rPr lang="en-US" sz="2500" b="1" dirty="0" smtClean="0">
                <a:latin typeface="Cambria"/>
                <a:cs typeface="Cambria"/>
              </a:rPr>
              <a:t>2000: 	The Tempe Principles [… for Emerging Systems of </a:t>
            </a:r>
          </a:p>
          <a:p>
            <a:pPr marL="0" indent="0">
              <a:buNone/>
            </a:pPr>
            <a:r>
              <a:rPr lang="en-US" sz="2500" b="1" dirty="0">
                <a:latin typeface="Cambria"/>
                <a:cs typeface="Cambria"/>
              </a:rPr>
              <a:t>	</a:t>
            </a:r>
            <a:r>
              <a:rPr lang="en-US" sz="2500" b="1" dirty="0" smtClean="0">
                <a:latin typeface="Cambria"/>
                <a:cs typeface="Cambria"/>
              </a:rPr>
              <a:t>	</a:t>
            </a:r>
            <a:r>
              <a:rPr lang="en-US" sz="2500" b="1" dirty="0" smtClean="0">
                <a:latin typeface="Cambria"/>
                <a:cs typeface="Cambria"/>
              </a:rPr>
              <a:t>Scholarly Publishing]</a:t>
            </a:r>
          </a:p>
          <a:p>
            <a:pPr marL="0" indent="0">
              <a:buNone/>
            </a:pPr>
            <a:r>
              <a:rPr lang="en-US" sz="2500" b="1" dirty="0" smtClean="0">
                <a:latin typeface="Cambria"/>
                <a:cs typeface="Cambria"/>
              </a:rPr>
              <a:t>2002: 	The Budapest Open Access Initiative</a:t>
            </a:r>
          </a:p>
          <a:p>
            <a:pPr marL="0" indent="0">
              <a:buNone/>
            </a:pPr>
            <a:r>
              <a:rPr lang="en-US" sz="2500" b="1" dirty="0">
                <a:latin typeface="Cambria"/>
                <a:cs typeface="Cambria"/>
              </a:rPr>
              <a:t>2003: </a:t>
            </a:r>
            <a:r>
              <a:rPr lang="en-US" sz="2500" b="1" dirty="0" smtClean="0">
                <a:latin typeface="Cambria"/>
                <a:cs typeface="Cambria"/>
              </a:rPr>
              <a:t>	The </a:t>
            </a:r>
            <a:r>
              <a:rPr lang="en-US" sz="2500" b="1" dirty="0">
                <a:latin typeface="Cambria"/>
                <a:cs typeface="Cambria"/>
              </a:rPr>
              <a:t>Bethesda Statement [on Open Access Publishing]</a:t>
            </a:r>
          </a:p>
          <a:p>
            <a:pPr marL="0" indent="0">
              <a:buNone/>
            </a:pPr>
            <a:r>
              <a:rPr lang="en-US" sz="2500" b="1" dirty="0" smtClean="0">
                <a:latin typeface="Cambria"/>
                <a:cs typeface="Cambria"/>
              </a:rPr>
              <a:t>2003: 	The Berlin Declaration [… on Open Access to Knowledge </a:t>
            </a:r>
          </a:p>
          <a:p>
            <a:pPr marL="0" indent="0">
              <a:buNone/>
            </a:pPr>
            <a:r>
              <a:rPr lang="en-US" sz="2500" b="1" dirty="0">
                <a:latin typeface="Cambria"/>
                <a:cs typeface="Cambria"/>
              </a:rPr>
              <a:t>	</a:t>
            </a:r>
            <a:r>
              <a:rPr lang="en-US" sz="2500" b="1" dirty="0" smtClean="0">
                <a:latin typeface="Cambria"/>
                <a:cs typeface="Cambria"/>
              </a:rPr>
              <a:t>	</a:t>
            </a:r>
            <a:r>
              <a:rPr lang="en-US" sz="2500" b="1" dirty="0" smtClean="0">
                <a:latin typeface="Cambria"/>
                <a:cs typeface="Cambria"/>
              </a:rPr>
              <a:t>in the Sciences and Humanities]</a:t>
            </a:r>
          </a:p>
          <a:p>
            <a:pPr marL="0" indent="0">
              <a:buNone/>
            </a:pPr>
            <a:r>
              <a:rPr lang="en-US" sz="2500" b="1" dirty="0" smtClean="0">
                <a:latin typeface="Cambria"/>
                <a:cs typeface="Cambria"/>
              </a:rPr>
              <a:t>2003: 	NIH Data Sharing Policy</a:t>
            </a:r>
          </a:p>
          <a:p>
            <a:pPr marL="0" indent="0">
              <a:buNone/>
            </a:pPr>
            <a:r>
              <a:rPr lang="en-US" sz="2500" b="1" dirty="0" smtClean="0">
                <a:latin typeface="Cambria"/>
                <a:cs typeface="Cambria"/>
              </a:rPr>
              <a:t>2005: 	</a:t>
            </a:r>
            <a:r>
              <a:rPr lang="en-US" sz="2500" b="1" dirty="0" err="1" smtClean="0">
                <a:latin typeface="Cambria"/>
                <a:cs typeface="Cambria"/>
              </a:rPr>
              <a:t>Wellcome</a:t>
            </a:r>
            <a:r>
              <a:rPr lang="en-US" sz="2500" b="1" dirty="0" smtClean="0">
                <a:latin typeface="Cambria"/>
                <a:cs typeface="Cambria"/>
              </a:rPr>
              <a:t> Trust Open Access Mandate</a:t>
            </a:r>
          </a:p>
          <a:p>
            <a:pPr marL="0" indent="0">
              <a:buNone/>
            </a:pPr>
            <a:r>
              <a:rPr lang="en-US" sz="2500" b="1" dirty="0" smtClean="0">
                <a:latin typeface="Cambria"/>
                <a:cs typeface="Cambria"/>
              </a:rPr>
              <a:t>2005: 	NIH Public Access Policy</a:t>
            </a:r>
          </a:p>
          <a:p>
            <a:pPr marL="0" indent="0">
              <a:buNone/>
            </a:pPr>
            <a:r>
              <a:rPr lang="en-US" sz="2500" b="1" dirty="0" smtClean="0">
                <a:latin typeface="Cambria"/>
                <a:cs typeface="Cambria"/>
              </a:rPr>
              <a:t>2006: 	FRPAA (Federal Research Public Access Act)</a:t>
            </a:r>
          </a:p>
          <a:p>
            <a:pPr marL="0" indent="0">
              <a:buNone/>
            </a:pPr>
            <a:r>
              <a:rPr lang="en-US" sz="2500" b="1" dirty="0" smtClean="0">
                <a:latin typeface="Cambria"/>
                <a:cs typeface="Cambria"/>
              </a:rPr>
              <a:t>2007: 	MIT Open Courseware Initiative</a:t>
            </a:r>
          </a:p>
          <a:p>
            <a:pPr marL="0" indent="0">
              <a:buNone/>
            </a:pPr>
            <a:r>
              <a:rPr lang="en-US" sz="2500" b="1" dirty="0" smtClean="0">
                <a:latin typeface="Cambria"/>
                <a:cs typeface="Cambria"/>
              </a:rPr>
              <a:t>2008: 	Harvard Initiatives for Open Access to the Scholarly Literature</a:t>
            </a:r>
            <a:endParaRPr lang="en-US" sz="2500" b="1" dirty="0" smtClean="0">
              <a:latin typeface="Cambria"/>
              <a:cs typeface="Cambria"/>
            </a:endParaRPr>
          </a:p>
          <a:p>
            <a:pPr marL="0" indent="0">
              <a:buNone/>
            </a:pPr>
            <a:r>
              <a:rPr lang="en-US" sz="2500" b="1" dirty="0" smtClean="0">
                <a:latin typeface="Cambria"/>
                <a:cs typeface="Cambria"/>
              </a:rPr>
              <a:t>2011: 	NSF Data Management Mandate</a:t>
            </a:r>
          </a:p>
          <a:p>
            <a:pPr marL="0" indent="0">
              <a:buNone/>
            </a:pPr>
            <a:r>
              <a:rPr lang="en-US" sz="2500" b="1" dirty="0" smtClean="0">
                <a:latin typeface="Cambria"/>
                <a:cs typeface="Cambria"/>
              </a:rPr>
              <a:t>2011</a:t>
            </a:r>
            <a:r>
              <a:rPr lang="en-US" sz="2500" b="1" dirty="0">
                <a:latin typeface="Cambria"/>
                <a:cs typeface="Cambria"/>
              </a:rPr>
              <a:t>: </a:t>
            </a:r>
            <a:r>
              <a:rPr lang="en-US" sz="2500" b="1" dirty="0" smtClean="0">
                <a:latin typeface="Cambria"/>
                <a:cs typeface="Cambria"/>
              </a:rPr>
              <a:t>	Rome </a:t>
            </a:r>
            <a:r>
              <a:rPr lang="en-US" sz="2500" b="1" dirty="0">
                <a:latin typeface="Cambria"/>
                <a:cs typeface="Cambria"/>
              </a:rPr>
              <a:t>Declaration </a:t>
            </a:r>
            <a:r>
              <a:rPr lang="en-US" sz="2500" b="1" dirty="0" smtClean="0">
                <a:latin typeface="Cambria"/>
                <a:cs typeface="Cambria"/>
              </a:rPr>
              <a:t>[… on Current </a:t>
            </a:r>
            <a:r>
              <a:rPr lang="en-US" sz="2500" b="1" dirty="0">
                <a:latin typeface="Cambria"/>
                <a:cs typeface="Cambria"/>
              </a:rPr>
              <a:t>Research Information </a:t>
            </a:r>
            <a:r>
              <a:rPr lang="en-US" sz="2500" b="1" dirty="0" smtClean="0">
                <a:latin typeface="Cambria"/>
                <a:cs typeface="Cambria"/>
              </a:rPr>
              <a:t>Systems </a:t>
            </a:r>
          </a:p>
          <a:p>
            <a:pPr marL="0" indent="0">
              <a:buNone/>
            </a:pPr>
            <a:r>
              <a:rPr lang="en-US" sz="2500" b="1" dirty="0">
                <a:latin typeface="Cambria"/>
                <a:cs typeface="Cambria"/>
              </a:rPr>
              <a:t>	</a:t>
            </a:r>
            <a:r>
              <a:rPr lang="en-US" sz="2500" b="1" dirty="0" smtClean="0">
                <a:latin typeface="Cambria"/>
                <a:cs typeface="Cambria"/>
              </a:rPr>
              <a:t>	and Open </a:t>
            </a:r>
            <a:r>
              <a:rPr lang="en-US" sz="2500" b="1" dirty="0">
                <a:latin typeface="Cambria"/>
                <a:cs typeface="Cambria"/>
              </a:rPr>
              <a:t>Access </a:t>
            </a:r>
            <a:r>
              <a:rPr lang="en-US" sz="2500" b="1" dirty="0" smtClean="0">
                <a:latin typeface="Cambria"/>
                <a:cs typeface="Cambria"/>
              </a:rPr>
              <a:t>Repositories]</a:t>
            </a:r>
            <a:endParaRPr lang="en-US" sz="2500" b="1" dirty="0" smtClean="0">
              <a:latin typeface="Cambria"/>
              <a:cs typeface="Cambria"/>
            </a:endParaRPr>
          </a:p>
          <a:p>
            <a:pPr marL="0" indent="0">
              <a:buNone/>
            </a:pPr>
            <a:r>
              <a:rPr lang="en-US" sz="2500" b="1" dirty="0" smtClean="0">
                <a:latin typeface="Cambria"/>
                <a:cs typeface="Cambria"/>
              </a:rPr>
              <a:t>2012: 	The Denton Declaration [… An Open Data Manifesto]</a:t>
            </a:r>
          </a:p>
          <a:p>
            <a:pPr marL="0" indent="0">
              <a:buNone/>
            </a:pPr>
            <a:r>
              <a:rPr lang="en-US" sz="2500" b="1" dirty="0" smtClean="0">
                <a:latin typeface="Cambria"/>
                <a:cs typeface="Cambria"/>
              </a:rPr>
              <a:t>2013: 	OSTP Directive</a:t>
            </a:r>
            <a:endParaRPr lang="en-US" sz="2500" b="1" dirty="0" smtClean="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15</a:t>
            </a:fld>
            <a:endParaRPr lang="en-US"/>
          </a:p>
        </p:txBody>
      </p:sp>
    </p:spTree>
    <p:extLst>
      <p:ext uri="{BB962C8B-B14F-4D97-AF65-F5344CB8AC3E}">
        <p14:creationId xmlns:p14="http://schemas.microsoft.com/office/powerpoint/2010/main" val="25246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additive="base">
                                        <p:cTn id="7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 calcmode="lin" valueType="num">
                                      <p:cBhvr additive="base">
                                        <p:cTn id="8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000" b="1" cap="small" dirty="0" smtClean="0">
                <a:solidFill>
                  <a:schemeClr val="bg1"/>
                </a:solidFill>
                <a:latin typeface="Cambria"/>
                <a:cs typeface="Cambria"/>
              </a:rPr>
              <a:t>Infrastructure and Venue Developments</a:t>
            </a:r>
            <a:endParaRPr lang="en-US" sz="30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77500" lnSpcReduction="20000"/>
          </a:bodyPr>
          <a:lstStyle/>
          <a:p>
            <a:pPr marL="0" indent="0">
              <a:buNone/>
            </a:pPr>
            <a:r>
              <a:rPr lang="en-US" sz="2500" b="1" dirty="0" smtClean="0">
                <a:latin typeface="Cambria"/>
                <a:cs typeface="Cambria"/>
              </a:rPr>
              <a:t>1980s:		</a:t>
            </a:r>
            <a:r>
              <a:rPr lang="en-US" sz="2500" b="1" i="1" dirty="0" smtClean="0">
                <a:latin typeface="Cambria"/>
                <a:cs typeface="Cambria"/>
              </a:rPr>
              <a:t>Postmodern Culture</a:t>
            </a:r>
            <a:r>
              <a:rPr lang="en-US" sz="2500" b="1" dirty="0" smtClean="0">
                <a:latin typeface="Cambria"/>
                <a:cs typeface="Cambria"/>
              </a:rPr>
              <a:t>, </a:t>
            </a:r>
            <a:r>
              <a:rPr lang="en-US" sz="2500" b="1" i="1" dirty="0" err="1" smtClean="0">
                <a:latin typeface="Cambria"/>
                <a:cs typeface="Cambria"/>
              </a:rPr>
              <a:t>Psycholoquy</a:t>
            </a:r>
            <a:r>
              <a:rPr lang="en-US" sz="2500" b="1" dirty="0" smtClean="0">
                <a:latin typeface="Cambria"/>
                <a:cs typeface="Cambria"/>
              </a:rPr>
              <a:t>, etc.</a:t>
            </a:r>
          </a:p>
          <a:p>
            <a:pPr marL="0" indent="0">
              <a:buNone/>
            </a:pPr>
            <a:r>
              <a:rPr lang="en-US" sz="2500" b="1" dirty="0" smtClean="0">
                <a:latin typeface="Cambria"/>
                <a:cs typeface="Cambria"/>
              </a:rPr>
              <a:t>1991: 		</a:t>
            </a:r>
            <a:r>
              <a:rPr lang="en-US" sz="2500" b="1" dirty="0" err="1" smtClean="0">
                <a:latin typeface="Cambria"/>
                <a:cs typeface="Cambria"/>
              </a:rPr>
              <a:t>arXiv</a:t>
            </a:r>
            <a:endParaRPr lang="en-US" sz="2500" b="1" dirty="0" smtClean="0">
              <a:latin typeface="Cambria"/>
              <a:cs typeface="Cambria"/>
            </a:endParaRPr>
          </a:p>
          <a:p>
            <a:pPr marL="0" indent="0">
              <a:buNone/>
            </a:pPr>
            <a:r>
              <a:rPr lang="en-US" sz="2500" b="1" dirty="0" smtClean="0">
                <a:latin typeface="Cambria"/>
                <a:cs typeface="Cambria"/>
              </a:rPr>
              <a:t>1997</a:t>
            </a:r>
            <a:r>
              <a:rPr lang="en-US" sz="2500" b="1" dirty="0">
                <a:latin typeface="Cambria"/>
                <a:cs typeface="Cambria"/>
              </a:rPr>
              <a:t>: </a:t>
            </a:r>
            <a:r>
              <a:rPr lang="en-US" sz="2500" b="1" dirty="0" smtClean="0">
                <a:latin typeface="Cambria"/>
                <a:cs typeface="Cambria"/>
              </a:rPr>
              <a:t>		SPARC (Scholarly Publishing and </a:t>
            </a:r>
          </a:p>
          <a:p>
            <a:pPr marL="0" indent="0">
              <a:buNone/>
            </a:pPr>
            <a:r>
              <a:rPr lang="en-US" sz="2500" b="1" dirty="0">
                <a:latin typeface="Cambria"/>
                <a:cs typeface="Cambria"/>
              </a:rPr>
              <a:t>	</a:t>
            </a:r>
            <a:r>
              <a:rPr lang="en-US" sz="2500" b="1" dirty="0" smtClean="0">
                <a:latin typeface="Cambria"/>
                <a:cs typeface="Cambria"/>
              </a:rPr>
              <a:t>		Academic Resources Coalition) </a:t>
            </a:r>
          </a:p>
          <a:p>
            <a:pPr marL="0" indent="0">
              <a:buNone/>
            </a:pPr>
            <a:r>
              <a:rPr lang="en-US" sz="2500" b="1" dirty="0" smtClean="0">
                <a:latin typeface="Cambria"/>
                <a:cs typeface="Cambria"/>
              </a:rPr>
              <a:t>1998: 		PKP (Public Knowledge Project)</a:t>
            </a:r>
          </a:p>
          <a:p>
            <a:pPr marL="0" indent="0">
              <a:buNone/>
            </a:pPr>
            <a:r>
              <a:rPr lang="en-US" sz="2500" b="1" dirty="0" smtClean="0">
                <a:latin typeface="Cambria"/>
                <a:cs typeface="Cambria"/>
              </a:rPr>
              <a:t>1999: 		PubMed Central</a:t>
            </a:r>
          </a:p>
          <a:p>
            <a:pPr marL="0" indent="0">
              <a:buNone/>
            </a:pPr>
            <a:r>
              <a:rPr lang="en-US" sz="2500" b="1" dirty="0" smtClean="0">
                <a:latin typeface="Cambria"/>
                <a:cs typeface="Cambria"/>
              </a:rPr>
              <a:t>1999: 		OAI (Open Archives Initiative)</a:t>
            </a:r>
          </a:p>
          <a:p>
            <a:pPr marL="0" indent="0">
              <a:buNone/>
            </a:pPr>
            <a:r>
              <a:rPr lang="en-US" sz="2500" b="1" dirty="0" smtClean="0">
                <a:latin typeface="Cambria"/>
                <a:cs typeface="Cambria"/>
              </a:rPr>
              <a:t>2000: 		</a:t>
            </a:r>
            <a:r>
              <a:rPr lang="en-US" sz="2500" b="1" dirty="0" err="1" smtClean="0">
                <a:latin typeface="Cambria"/>
                <a:cs typeface="Cambria"/>
              </a:rPr>
              <a:t>BioMed</a:t>
            </a:r>
            <a:r>
              <a:rPr lang="en-US" sz="2500" b="1" dirty="0" smtClean="0">
                <a:latin typeface="Cambria"/>
                <a:cs typeface="Cambria"/>
              </a:rPr>
              <a:t> Central</a:t>
            </a:r>
          </a:p>
          <a:p>
            <a:pPr marL="0" indent="0">
              <a:buNone/>
            </a:pPr>
            <a:r>
              <a:rPr lang="en-US" sz="2500" b="1" dirty="0" smtClean="0">
                <a:latin typeface="Cambria"/>
                <a:cs typeface="Cambria"/>
              </a:rPr>
              <a:t>2001: 		PLoS (Public </a:t>
            </a:r>
            <a:r>
              <a:rPr lang="en-US" sz="2500" b="1" dirty="0">
                <a:latin typeface="Cambria"/>
                <a:cs typeface="Cambria"/>
              </a:rPr>
              <a:t>L</a:t>
            </a:r>
            <a:r>
              <a:rPr lang="en-US" sz="2500" b="1" dirty="0" smtClean="0">
                <a:latin typeface="Cambria"/>
                <a:cs typeface="Cambria"/>
              </a:rPr>
              <a:t>ibrary of Science)</a:t>
            </a:r>
          </a:p>
          <a:p>
            <a:pPr marL="0" indent="0">
              <a:buNone/>
            </a:pPr>
            <a:r>
              <a:rPr lang="en-US" sz="2500" b="1" dirty="0" smtClean="0">
                <a:latin typeface="Cambria"/>
                <a:cs typeface="Cambria"/>
              </a:rPr>
              <a:t>2008: 		FP7 (European </a:t>
            </a:r>
            <a:r>
              <a:rPr lang="en-US" sz="2500" b="1" dirty="0">
                <a:latin typeface="Cambria"/>
                <a:cs typeface="Cambria"/>
              </a:rPr>
              <a:t>Commission </a:t>
            </a:r>
            <a:r>
              <a:rPr lang="en-US" sz="2500" b="1" dirty="0" smtClean="0">
                <a:latin typeface="Cambria"/>
                <a:cs typeface="Cambria"/>
              </a:rPr>
              <a:t>Open </a:t>
            </a:r>
            <a:r>
              <a:rPr lang="en-US" sz="2500" b="1" dirty="0">
                <a:latin typeface="Cambria"/>
                <a:cs typeface="Cambria"/>
              </a:rPr>
              <a:t>Access Pilot </a:t>
            </a:r>
            <a:endParaRPr lang="en-US" sz="2500" b="1" dirty="0" smtClean="0">
              <a:latin typeface="Cambria"/>
              <a:cs typeface="Cambria"/>
            </a:endParaRPr>
          </a:p>
          <a:p>
            <a:pPr marL="0" indent="0">
              <a:buNone/>
            </a:pPr>
            <a:r>
              <a:rPr lang="en-US" sz="2500" b="1" dirty="0">
                <a:latin typeface="Cambria"/>
                <a:cs typeface="Cambria"/>
              </a:rPr>
              <a:t>	</a:t>
            </a:r>
            <a:r>
              <a:rPr lang="en-US" sz="2500" b="1" dirty="0" smtClean="0">
                <a:latin typeface="Cambria"/>
                <a:cs typeface="Cambria"/>
              </a:rPr>
              <a:t>		in </a:t>
            </a:r>
            <a:r>
              <a:rPr lang="en-US" sz="2500" b="1" dirty="0">
                <a:latin typeface="Cambria"/>
                <a:cs typeface="Cambria"/>
              </a:rPr>
              <a:t>the Seventh Framework </a:t>
            </a:r>
            <a:r>
              <a:rPr lang="en-US" sz="2500" b="1" dirty="0" err="1">
                <a:latin typeface="Cambria"/>
                <a:cs typeface="Cambria"/>
              </a:rPr>
              <a:t>Programme</a:t>
            </a:r>
            <a:r>
              <a:rPr lang="en-US" sz="2500" b="1" dirty="0">
                <a:latin typeface="Cambria"/>
                <a:cs typeface="Cambria"/>
              </a:rPr>
              <a:t> </a:t>
            </a:r>
            <a:r>
              <a:rPr lang="en-US" sz="2500" b="1" dirty="0" smtClean="0">
                <a:latin typeface="Cambria"/>
                <a:cs typeface="Cambria"/>
              </a:rPr>
              <a:t>)</a:t>
            </a:r>
          </a:p>
          <a:p>
            <a:pPr marL="0" indent="0">
              <a:buNone/>
            </a:pPr>
            <a:r>
              <a:rPr lang="en-US" sz="2500" b="1" dirty="0" smtClean="0">
                <a:latin typeface="Cambria"/>
                <a:cs typeface="Cambria"/>
              </a:rPr>
              <a:t>2009: 		COAR (Confederation of Open Access Repositories) </a:t>
            </a:r>
            <a:endParaRPr lang="en-US" sz="2500" b="1" dirty="0">
              <a:latin typeface="Cambria"/>
              <a:cs typeface="Cambria"/>
            </a:endParaRPr>
          </a:p>
          <a:p>
            <a:pPr marL="0" indent="0">
              <a:buNone/>
            </a:pPr>
            <a:r>
              <a:rPr lang="en-US" sz="2500" b="1" dirty="0" smtClean="0">
                <a:latin typeface="Cambria"/>
                <a:cs typeface="Cambria"/>
              </a:rPr>
              <a:t>2010: 		</a:t>
            </a:r>
            <a:r>
              <a:rPr lang="en-US" sz="2500" b="1" dirty="0" err="1" smtClean="0">
                <a:latin typeface="Cambria"/>
                <a:cs typeface="Cambria"/>
              </a:rPr>
              <a:t>OpenAIRE</a:t>
            </a:r>
            <a:r>
              <a:rPr lang="en-US" sz="2500" b="1" dirty="0" smtClean="0">
                <a:latin typeface="Cambria"/>
                <a:cs typeface="Cambria"/>
              </a:rPr>
              <a:t> (Open Access Infrastructure for </a:t>
            </a:r>
          </a:p>
          <a:p>
            <a:pPr marL="0" indent="0">
              <a:buNone/>
            </a:pPr>
            <a:r>
              <a:rPr lang="en-US" sz="2500" b="1" dirty="0">
                <a:latin typeface="Cambria"/>
                <a:cs typeface="Cambria"/>
              </a:rPr>
              <a:t>	</a:t>
            </a:r>
            <a:r>
              <a:rPr lang="en-US" sz="2500" b="1" dirty="0" smtClean="0">
                <a:latin typeface="Cambria"/>
                <a:cs typeface="Cambria"/>
              </a:rPr>
              <a:t>		Research in Europe)</a:t>
            </a:r>
          </a:p>
          <a:p>
            <a:pPr marL="0" indent="0">
              <a:buNone/>
            </a:pPr>
            <a:r>
              <a:rPr lang="en-US" sz="2500" b="1" dirty="0" smtClean="0">
                <a:latin typeface="Cambria"/>
                <a:cs typeface="Cambria"/>
              </a:rPr>
              <a:t>2012: 		</a:t>
            </a:r>
            <a:r>
              <a:rPr lang="en-US" sz="2500" b="1" i="1" dirty="0" err="1" smtClean="0">
                <a:latin typeface="Cambria"/>
                <a:cs typeface="Cambria"/>
              </a:rPr>
              <a:t>eLife</a:t>
            </a:r>
            <a:endParaRPr lang="en-US" sz="2500" b="1" i="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16</a:t>
            </a:fld>
            <a:endParaRPr lang="en-US"/>
          </a:p>
        </p:txBody>
      </p:sp>
    </p:spTree>
    <p:extLst>
      <p:ext uri="{BB962C8B-B14F-4D97-AF65-F5344CB8AC3E}">
        <p14:creationId xmlns:p14="http://schemas.microsoft.com/office/powerpoint/2010/main" val="2318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additive="base">
                                        <p:cTn id="7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000" b="1" cap="small" dirty="0" smtClean="0">
                <a:solidFill>
                  <a:schemeClr val="bg1"/>
                </a:solidFill>
                <a:latin typeface="Cambria"/>
                <a:cs typeface="Cambria"/>
              </a:rPr>
              <a:t>Section Title Goes Here</a:t>
            </a:r>
            <a:endParaRPr lang="en-US" sz="30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92500" lnSpcReduction="20000"/>
          </a:bodyPr>
          <a:lstStyle/>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													</a:t>
            </a:r>
            <a:r>
              <a:rPr lang="en-US" sz="1700" i="1" dirty="0" smtClean="0"/>
              <a:t>— askabiologist.asu.edu</a:t>
            </a:r>
            <a:endParaRPr lang="en-US" sz="1700" i="1"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00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Ecosystem</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18</a:t>
            </a:fld>
            <a:endParaRPr lang="en-US"/>
          </a:p>
        </p:txBody>
      </p:sp>
      <p:graphicFrame>
        <p:nvGraphicFramePr>
          <p:cNvPr id="13" name="Diagram 12"/>
          <p:cNvGraphicFramePr/>
          <p:nvPr>
            <p:extLst>
              <p:ext uri="{D42A27DB-BD31-4B8C-83A1-F6EECF244321}">
                <p14:modId xmlns:p14="http://schemas.microsoft.com/office/powerpoint/2010/main" val="126250601"/>
              </p:ext>
            </p:extLst>
          </p:nvPr>
        </p:nvGraphicFramePr>
        <p:xfrm>
          <a:off x="914400" y="1397000"/>
          <a:ext cx="7467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9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B32359B3-5973-4E1C-A9FE-802B904DFC63}"/>
                                            </p:graphicEl>
                                          </p:spTgt>
                                        </p:tgtEl>
                                        <p:attrNameLst>
                                          <p:attrName>style.visibility</p:attrName>
                                        </p:attrNameLst>
                                      </p:cBhvr>
                                      <p:to>
                                        <p:strVal val="visible"/>
                                      </p:to>
                                    </p:set>
                                    <p:animEffect transition="in" filter="fade">
                                      <p:cBhvr>
                                        <p:cTn id="7" dur="500"/>
                                        <p:tgtEl>
                                          <p:spTgt spid="13">
                                            <p:graphicEl>
                                              <a:dgm id="{B32359B3-5973-4E1C-A9FE-802B904DFC6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graphicEl>
                                              <a:dgm id="{1B3D6265-F45E-48C9-B5A9-53B87D874403}"/>
                                            </p:graphicEl>
                                          </p:spTgt>
                                        </p:tgtEl>
                                        <p:attrNameLst>
                                          <p:attrName>style.visibility</p:attrName>
                                        </p:attrNameLst>
                                      </p:cBhvr>
                                      <p:to>
                                        <p:strVal val="visible"/>
                                      </p:to>
                                    </p:set>
                                    <p:animEffect transition="in" filter="fade">
                                      <p:cBhvr>
                                        <p:cTn id="11" dur="500"/>
                                        <p:tgtEl>
                                          <p:spTgt spid="13">
                                            <p:graphicEl>
                                              <a:dgm id="{1B3D6265-F45E-48C9-B5A9-53B87D874403}"/>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graphicEl>
                                              <a:dgm id="{21A304C1-C3FC-47EF-B26C-6DF8BD4CFB2C}"/>
                                            </p:graphicEl>
                                          </p:spTgt>
                                        </p:tgtEl>
                                        <p:attrNameLst>
                                          <p:attrName>style.visibility</p:attrName>
                                        </p:attrNameLst>
                                      </p:cBhvr>
                                      <p:to>
                                        <p:strVal val="visible"/>
                                      </p:to>
                                    </p:set>
                                    <p:animEffect transition="in" filter="fade">
                                      <p:cBhvr>
                                        <p:cTn id="15" dur="500"/>
                                        <p:tgtEl>
                                          <p:spTgt spid="13">
                                            <p:graphicEl>
                                              <a:dgm id="{21A304C1-C3FC-47EF-B26C-6DF8BD4CFB2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graphicEl>
                                              <a:dgm id="{B3017288-6B56-4133-90FB-1F552EC00AEE}"/>
                                            </p:graphicEl>
                                          </p:spTgt>
                                        </p:tgtEl>
                                        <p:attrNameLst>
                                          <p:attrName>style.visibility</p:attrName>
                                        </p:attrNameLst>
                                      </p:cBhvr>
                                      <p:to>
                                        <p:strVal val="visible"/>
                                      </p:to>
                                    </p:set>
                                    <p:animEffect transition="in" filter="fade">
                                      <p:cBhvr>
                                        <p:cTn id="19" dur="500"/>
                                        <p:tgtEl>
                                          <p:spTgt spid="13">
                                            <p:graphicEl>
                                              <a:dgm id="{B3017288-6B56-4133-90FB-1F552EC00AE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graphicEl>
                                              <a:dgm id="{3474ECDB-EB8C-4422-8F84-1299F9B44026}"/>
                                            </p:graphicEl>
                                          </p:spTgt>
                                        </p:tgtEl>
                                        <p:attrNameLst>
                                          <p:attrName>style.visibility</p:attrName>
                                        </p:attrNameLst>
                                      </p:cBhvr>
                                      <p:to>
                                        <p:strVal val="visible"/>
                                      </p:to>
                                    </p:set>
                                    <p:animEffect transition="in" filter="fade">
                                      <p:cBhvr>
                                        <p:cTn id="23" dur="500"/>
                                        <p:tgtEl>
                                          <p:spTgt spid="13">
                                            <p:graphicEl>
                                              <a:dgm id="{3474ECDB-EB8C-4422-8F84-1299F9B44026}"/>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graphicEl>
                                              <a:dgm id="{841E20BD-48EE-40EA-864D-E396DD01B411}"/>
                                            </p:graphicEl>
                                          </p:spTgt>
                                        </p:tgtEl>
                                        <p:attrNameLst>
                                          <p:attrName>style.visibility</p:attrName>
                                        </p:attrNameLst>
                                      </p:cBhvr>
                                      <p:to>
                                        <p:strVal val="visible"/>
                                      </p:to>
                                    </p:set>
                                    <p:animEffect transition="in" filter="fade">
                                      <p:cBhvr>
                                        <p:cTn id="27" dur="500"/>
                                        <p:tgtEl>
                                          <p:spTgt spid="13">
                                            <p:graphicEl>
                                              <a:dgm id="{841E20BD-48EE-40EA-864D-E396DD01B411}"/>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graphicEl>
                                              <a:dgm id="{E288B7F4-FFD6-4456-B181-E2297B9B840C}"/>
                                            </p:graphicEl>
                                          </p:spTgt>
                                        </p:tgtEl>
                                        <p:attrNameLst>
                                          <p:attrName>style.visibility</p:attrName>
                                        </p:attrNameLst>
                                      </p:cBhvr>
                                      <p:to>
                                        <p:strVal val="visible"/>
                                      </p:to>
                                    </p:set>
                                    <p:animEffect transition="in" filter="fade">
                                      <p:cBhvr>
                                        <p:cTn id="31" dur="500"/>
                                        <p:tgtEl>
                                          <p:spTgt spid="13">
                                            <p:graphicEl>
                                              <a:dgm id="{E288B7F4-FFD6-4456-B181-E2297B9B840C}"/>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graphicEl>
                                              <a:dgm id="{D64022CF-4562-49D8-B14E-47FCACB4548E}"/>
                                            </p:graphicEl>
                                          </p:spTgt>
                                        </p:tgtEl>
                                        <p:attrNameLst>
                                          <p:attrName>style.visibility</p:attrName>
                                        </p:attrNameLst>
                                      </p:cBhvr>
                                      <p:to>
                                        <p:strVal val="visible"/>
                                      </p:to>
                                    </p:set>
                                    <p:animEffect transition="in" filter="fade">
                                      <p:cBhvr>
                                        <p:cTn id="35" dur="500"/>
                                        <p:tgtEl>
                                          <p:spTgt spid="13">
                                            <p:graphicEl>
                                              <a:dgm id="{D64022CF-4562-49D8-B14E-47FCACB4548E}"/>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graphicEl>
                                              <a:dgm id="{01F2A94F-85FE-46A8-BE32-74EE3A69B2E9}"/>
                                            </p:graphicEl>
                                          </p:spTgt>
                                        </p:tgtEl>
                                        <p:attrNameLst>
                                          <p:attrName>style.visibility</p:attrName>
                                        </p:attrNameLst>
                                      </p:cBhvr>
                                      <p:to>
                                        <p:strVal val="visible"/>
                                      </p:to>
                                    </p:set>
                                    <p:animEffect transition="in" filter="fade">
                                      <p:cBhvr>
                                        <p:cTn id="39" dur="500"/>
                                        <p:tgtEl>
                                          <p:spTgt spid="13">
                                            <p:graphicEl>
                                              <a:dgm id="{01F2A94F-85FE-46A8-BE32-74EE3A69B2E9}"/>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graphicEl>
                                              <a:dgm id="{E8E4D42A-83DE-453E-BBF6-B61821B55904}"/>
                                            </p:graphicEl>
                                          </p:spTgt>
                                        </p:tgtEl>
                                        <p:attrNameLst>
                                          <p:attrName>style.visibility</p:attrName>
                                        </p:attrNameLst>
                                      </p:cBhvr>
                                      <p:to>
                                        <p:strVal val="visible"/>
                                      </p:to>
                                    </p:set>
                                    <p:animEffect transition="in" filter="fade">
                                      <p:cBhvr>
                                        <p:cTn id="43" dur="500"/>
                                        <p:tgtEl>
                                          <p:spTgt spid="13">
                                            <p:graphicEl>
                                              <a:dgm id="{E8E4D42A-83DE-453E-BBF6-B61821B55904}"/>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graphicEl>
                                              <a:dgm id="{FE8148A4-FF74-4E2F-9019-6DFB8422F0EE}"/>
                                            </p:graphicEl>
                                          </p:spTgt>
                                        </p:tgtEl>
                                        <p:attrNameLst>
                                          <p:attrName>style.visibility</p:attrName>
                                        </p:attrNameLst>
                                      </p:cBhvr>
                                      <p:to>
                                        <p:strVal val="visible"/>
                                      </p:to>
                                    </p:set>
                                    <p:animEffect transition="in" filter="fade">
                                      <p:cBhvr>
                                        <p:cTn id="47" dur="500"/>
                                        <p:tgtEl>
                                          <p:spTgt spid="13">
                                            <p:graphicEl>
                                              <a:dgm id="{FE8148A4-FF74-4E2F-9019-6DFB8422F0EE}"/>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graphicEl>
                                              <a:dgm id="{0DBF4241-154B-4C84-BD06-F85545EADA30}"/>
                                            </p:graphicEl>
                                          </p:spTgt>
                                        </p:tgtEl>
                                        <p:attrNameLst>
                                          <p:attrName>style.visibility</p:attrName>
                                        </p:attrNameLst>
                                      </p:cBhvr>
                                      <p:to>
                                        <p:strVal val="visible"/>
                                      </p:to>
                                    </p:set>
                                    <p:animEffect transition="in" filter="fade">
                                      <p:cBhvr>
                                        <p:cTn id="51" dur="500"/>
                                        <p:tgtEl>
                                          <p:spTgt spid="13">
                                            <p:graphicEl>
                                              <a:dgm id="{0DBF4241-154B-4C84-BD06-F85545EADA30}"/>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graphicEl>
                                              <a:dgm id="{B3D85C42-FAC1-430F-9F0A-788C9F1E96C8}"/>
                                            </p:graphicEl>
                                          </p:spTgt>
                                        </p:tgtEl>
                                        <p:attrNameLst>
                                          <p:attrName>style.visibility</p:attrName>
                                        </p:attrNameLst>
                                      </p:cBhvr>
                                      <p:to>
                                        <p:strVal val="visible"/>
                                      </p:to>
                                    </p:set>
                                    <p:animEffect transition="in" filter="fade">
                                      <p:cBhvr>
                                        <p:cTn id="55" dur="500"/>
                                        <p:tgtEl>
                                          <p:spTgt spid="13">
                                            <p:graphicEl>
                                              <a:dgm id="{B3D85C42-FAC1-430F-9F0A-788C9F1E96C8}"/>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graphicEl>
                                              <a:dgm id="{523180C0-8317-4ADE-87B8-591915B36935}"/>
                                            </p:graphicEl>
                                          </p:spTgt>
                                        </p:tgtEl>
                                        <p:attrNameLst>
                                          <p:attrName>style.visibility</p:attrName>
                                        </p:attrNameLst>
                                      </p:cBhvr>
                                      <p:to>
                                        <p:strVal val="visible"/>
                                      </p:to>
                                    </p:set>
                                    <p:animEffect transition="in" filter="fade">
                                      <p:cBhvr>
                                        <p:cTn id="59" dur="500"/>
                                        <p:tgtEl>
                                          <p:spTgt spid="13">
                                            <p:graphicEl>
                                              <a:dgm id="{523180C0-8317-4ADE-87B8-591915B36935}"/>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
                                            <p:graphicEl>
                                              <a:dgm id="{8E5B75B0-88DA-4D7B-AD28-91DD08CDD687}"/>
                                            </p:graphicEl>
                                          </p:spTgt>
                                        </p:tgtEl>
                                        <p:attrNameLst>
                                          <p:attrName>style.visibility</p:attrName>
                                        </p:attrNameLst>
                                      </p:cBhvr>
                                      <p:to>
                                        <p:strVal val="visible"/>
                                      </p:to>
                                    </p:set>
                                    <p:animEffect transition="in" filter="fade">
                                      <p:cBhvr>
                                        <p:cTn id="63" dur="500"/>
                                        <p:tgtEl>
                                          <p:spTgt spid="13">
                                            <p:graphicEl>
                                              <a:dgm id="{8E5B75B0-88DA-4D7B-AD28-91DD08CDD687}"/>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3">
                                            <p:graphicEl>
                                              <a:dgm id="{61C6BBF3-907C-4CC9-A56D-148FE5B55103}"/>
                                            </p:graphicEl>
                                          </p:spTgt>
                                        </p:tgtEl>
                                        <p:attrNameLst>
                                          <p:attrName>style.visibility</p:attrName>
                                        </p:attrNameLst>
                                      </p:cBhvr>
                                      <p:to>
                                        <p:strVal val="visible"/>
                                      </p:to>
                                    </p:set>
                                    <p:animEffect transition="in" filter="fade">
                                      <p:cBhvr>
                                        <p:cTn id="67" dur="500"/>
                                        <p:tgtEl>
                                          <p:spTgt spid="13">
                                            <p:graphicEl>
                                              <a:dgm id="{61C6BBF3-907C-4CC9-A56D-148FE5B55103}"/>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3">
                                            <p:graphicEl>
                                              <a:dgm id="{0E3CA8FA-33ED-4F5A-A49B-326E8D4CB28C}"/>
                                            </p:graphicEl>
                                          </p:spTgt>
                                        </p:tgtEl>
                                        <p:attrNameLst>
                                          <p:attrName>style.visibility</p:attrName>
                                        </p:attrNameLst>
                                      </p:cBhvr>
                                      <p:to>
                                        <p:strVal val="visible"/>
                                      </p:to>
                                    </p:set>
                                    <p:animEffect transition="in" filter="fade">
                                      <p:cBhvr>
                                        <p:cTn id="71" dur="500"/>
                                        <p:tgtEl>
                                          <p:spTgt spid="13">
                                            <p:graphicEl>
                                              <a:dgm id="{0E3CA8FA-33ED-4F5A-A49B-326E8D4CB28C}"/>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3">
                                            <p:graphicEl>
                                              <a:dgm id="{A8F55A32-854E-4EB4-8808-3918F1961F6F}"/>
                                            </p:graphicEl>
                                          </p:spTgt>
                                        </p:tgtEl>
                                        <p:attrNameLst>
                                          <p:attrName>style.visibility</p:attrName>
                                        </p:attrNameLst>
                                      </p:cBhvr>
                                      <p:to>
                                        <p:strVal val="visible"/>
                                      </p:to>
                                    </p:set>
                                    <p:animEffect transition="in" filter="fade">
                                      <p:cBhvr>
                                        <p:cTn id="75" dur="500"/>
                                        <p:tgtEl>
                                          <p:spTgt spid="13">
                                            <p:graphicEl>
                                              <a:dgm id="{A8F55A32-854E-4EB4-8808-3918F1961F6F}"/>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3">
                                            <p:graphicEl>
                                              <a:dgm id="{572775B8-713A-4BFD-B0B5-E141D39AEBB3}"/>
                                            </p:graphicEl>
                                          </p:spTgt>
                                        </p:tgtEl>
                                        <p:attrNameLst>
                                          <p:attrName>style.visibility</p:attrName>
                                        </p:attrNameLst>
                                      </p:cBhvr>
                                      <p:to>
                                        <p:strVal val="visible"/>
                                      </p:to>
                                    </p:set>
                                    <p:animEffect transition="in" filter="fade">
                                      <p:cBhvr>
                                        <p:cTn id="79" dur="500"/>
                                        <p:tgtEl>
                                          <p:spTgt spid="13">
                                            <p:graphicEl>
                                              <a:dgm id="{572775B8-713A-4BFD-B0B5-E141D39AEBB3}"/>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3">
                                            <p:graphicEl>
                                              <a:dgm id="{F00DAFF5-B89B-4FDD-A651-C6F57EDF07B3}"/>
                                            </p:graphicEl>
                                          </p:spTgt>
                                        </p:tgtEl>
                                        <p:attrNameLst>
                                          <p:attrName>style.visibility</p:attrName>
                                        </p:attrNameLst>
                                      </p:cBhvr>
                                      <p:to>
                                        <p:strVal val="visible"/>
                                      </p:to>
                                    </p:set>
                                    <p:animEffect transition="in" filter="fade">
                                      <p:cBhvr>
                                        <p:cTn id="83" dur="500"/>
                                        <p:tgtEl>
                                          <p:spTgt spid="13">
                                            <p:graphicEl>
                                              <a:dgm id="{F00DAFF5-B89B-4FDD-A651-C6F57EDF07B3}"/>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3">
                                            <p:graphicEl>
                                              <a:dgm id="{3D0BAF06-7631-46B6-BBFE-83527A7F367C}"/>
                                            </p:graphicEl>
                                          </p:spTgt>
                                        </p:tgtEl>
                                        <p:attrNameLst>
                                          <p:attrName>style.visibility</p:attrName>
                                        </p:attrNameLst>
                                      </p:cBhvr>
                                      <p:to>
                                        <p:strVal val="visible"/>
                                      </p:to>
                                    </p:set>
                                    <p:animEffect transition="in" filter="fade">
                                      <p:cBhvr>
                                        <p:cTn id="87" dur="500"/>
                                        <p:tgtEl>
                                          <p:spTgt spid="13">
                                            <p:graphicEl>
                                              <a:dgm id="{3D0BAF06-7631-46B6-BBFE-83527A7F36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lvlOne" rev="1"/>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And So …</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lgn="ctr">
              <a:spcBef>
                <a:spcPts val="0"/>
              </a:spcBef>
              <a:buNone/>
            </a:pPr>
            <a:endParaRPr lang="en-US" b="1" dirty="0" smtClean="0">
              <a:latin typeface="Cambria"/>
              <a:cs typeface="Cambria"/>
            </a:endParaRPr>
          </a:p>
          <a:p>
            <a:pPr marL="0" indent="0" algn="ctr">
              <a:spcBef>
                <a:spcPts val="0"/>
              </a:spcBef>
              <a:buNone/>
            </a:pPr>
            <a:r>
              <a:rPr lang="en-US" b="1" dirty="0" smtClean="0">
                <a:solidFill>
                  <a:srgbClr val="00B050"/>
                </a:solidFill>
                <a:latin typeface="Cambria"/>
                <a:cs typeface="Cambria"/>
              </a:rPr>
              <a:t>Rapid </a:t>
            </a:r>
            <a:r>
              <a:rPr lang="en-US" b="1" dirty="0" smtClean="0">
                <a:solidFill>
                  <a:srgbClr val="FF0000"/>
                </a:solidFill>
                <a:latin typeface="Cambria"/>
                <a:cs typeface="Cambria"/>
              </a:rPr>
              <a:t>OA</a:t>
            </a:r>
            <a:r>
              <a:rPr lang="en-US" b="1" dirty="0" smtClean="0">
                <a:solidFill>
                  <a:srgbClr val="00B050"/>
                </a:solidFill>
                <a:latin typeface="Cambria"/>
                <a:cs typeface="Cambria"/>
              </a:rPr>
              <a:t> Growth </a:t>
            </a:r>
          </a:p>
          <a:p>
            <a:pPr marL="0" indent="0" algn="ctr">
              <a:spcBef>
                <a:spcPts val="0"/>
              </a:spcBef>
              <a:buNone/>
            </a:pPr>
            <a:r>
              <a:rPr lang="en-US" b="1" dirty="0" smtClean="0">
                <a:latin typeface="Cambria"/>
                <a:cs typeface="Cambria"/>
              </a:rPr>
              <a:t>+ </a:t>
            </a:r>
          </a:p>
          <a:p>
            <a:pPr marL="0" indent="0" algn="ctr">
              <a:spcBef>
                <a:spcPts val="0"/>
              </a:spcBef>
              <a:buNone/>
            </a:pPr>
            <a:r>
              <a:rPr lang="en-US" b="1" dirty="0" smtClean="0">
                <a:solidFill>
                  <a:srgbClr val="C00000"/>
                </a:solidFill>
                <a:latin typeface="Cambria"/>
                <a:cs typeface="Cambria"/>
              </a:rPr>
              <a:t>C</a:t>
            </a:r>
            <a:r>
              <a:rPr lang="en-US" b="1" dirty="0" smtClean="0">
                <a:solidFill>
                  <a:srgbClr val="FFC000"/>
                </a:solidFill>
                <a:latin typeface="Cambria"/>
                <a:cs typeface="Cambria"/>
              </a:rPr>
              <a:t>o</a:t>
            </a:r>
            <a:r>
              <a:rPr lang="en-US" b="1" dirty="0" smtClean="0">
                <a:solidFill>
                  <a:srgbClr val="FFFF00"/>
                </a:solidFill>
                <a:latin typeface="Cambria"/>
                <a:cs typeface="Cambria"/>
              </a:rPr>
              <a:t>m</a:t>
            </a:r>
            <a:r>
              <a:rPr lang="en-US" b="1" dirty="0" smtClean="0">
                <a:solidFill>
                  <a:srgbClr val="92D050"/>
                </a:solidFill>
                <a:latin typeface="Cambria"/>
                <a:cs typeface="Cambria"/>
              </a:rPr>
              <a:t>p</a:t>
            </a:r>
            <a:r>
              <a:rPr lang="en-US" b="1" dirty="0" smtClean="0">
                <a:solidFill>
                  <a:srgbClr val="00B050"/>
                </a:solidFill>
                <a:latin typeface="Cambria"/>
                <a:cs typeface="Cambria"/>
              </a:rPr>
              <a:t>l</a:t>
            </a:r>
            <a:r>
              <a:rPr lang="en-US" b="1" dirty="0" smtClean="0">
                <a:solidFill>
                  <a:srgbClr val="00B0F0"/>
                </a:solidFill>
                <a:latin typeface="Cambria"/>
                <a:cs typeface="Cambria"/>
              </a:rPr>
              <a:t>e</a:t>
            </a:r>
            <a:r>
              <a:rPr lang="en-US" b="1" dirty="0" smtClean="0">
                <a:solidFill>
                  <a:srgbClr val="0070C0"/>
                </a:solidFill>
                <a:latin typeface="Cambria"/>
                <a:cs typeface="Cambria"/>
              </a:rPr>
              <a:t>x</a:t>
            </a:r>
            <a:r>
              <a:rPr lang="en-US" b="1" dirty="0" smtClean="0">
                <a:latin typeface="Cambria"/>
                <a:cs typeface="Cambria"/>
              </a:rPr>
              <a:t> </a:t>
            </a:r>
            <a:r>
              <a:rPr lang="en-US" b="1" dirty="0" smtClean="0">
                <a:solidFill>
                  <a:srgbClr val="FF0000"/>
                </a:solidFill>
                <a:latin typeface="Cambria"/>
                <a:cs typeface="Cambria"/>
              </a:rPr>
              <a:t>OA</a:t>
            </a:r>
            <a:r>
              <a:rPr lang="en-US" b="1" dirty="0" smtClean="0">
                <a:latin typeface="Cambria"/>
                <a:cs typeface="Cambria"/>
              </a:rPr>
              <a:t> </a:t>
            </a:r>
            <a:r>
              <a:rPr lang="en-US" b="1" dirty="0" smtClean="0">
                <a:solidFill>
                  <a:srgbClr val="002060"/>
                </a:solidFill>
                <a:latin typeface="Cambria"/>
                <a:cs typeface="Cambria"/>
              </a:rPr>
              <a:t>R</a:t>
            </a:r>
            <a:r>
              <a:rPr lang="en-US" b="1" dirty="0" smtClean="0">
                <a:solidFill>
                  <a:srgbClr val="7030A0"/>
                </a:solidFill>
                <a:latin typeface="Cambria"/>
                <a:cs typeface="Cambria"/>
              </a:rPr>
              <a:t>e</a:t>
            </a:r>
            <a:r>
              <a:rPr lang="en-US" b="1" dirty="0" smtClean="0">
                <a:solidFill>
                  <a:srgbClr val="002060"/>
                </a:solidFill>
                <a:latin typeface="Cambria"/>
                <a:cs typeface="Cambria"/>
              </a:rPr>
              <a:t>l</a:t>
            </a:r>
            <a:r>
              <a:rPr lang="en-US" b="1" dirty="0" smtClean="0">
                <a:solidFill>
                  <a:srgbClr val="0070C0"/>
                </a:solidFill>
                <a:latin typeface="Cambria"/>
                <a:cs typeface="Cambria"/>
              </a:rPr>
              <a:t>a</a:t>
            </a:r>
            <a:r>
              <a:rPr lang="en-US" b="1" dirty="0" smtClean="0">
                <a:solidFill>
                  <a:srgbClr val="00B0F0"/>
                </a:solidFill>
                <a:latin typeface="Cambria"/>
                <a:cs typeface="Cambria"/>
              </a:rPr>
              <a:t>t</a:t>
            </a:r>
            <a:r>
              <a:rPr lang="en-US" b="1" dirty="0" smtClean="0">
                <a:solidFill>
                  <a:srgbClr val="92D050"/>
                </a:solidFill>
                <a:latin typeface="Cambria"/>
                <a:cs typeface="Cambria"/>
              </a:rPr>
              <a:t>io</a:t>
            </a:r>
            <a:r>
              <a:rPr lang="en-US" b="1" dirty="0" smtClean="0">
                <a:solidFill>
                  <a:srgbClr val="FFFF00"/>
                </a:solidFill>
                <a:latin typeface="Cambria"/>
                <a:cs typeface="Cambria"/>
              </a:rPr>
              <a:t>n</a:t>
            </a:r>
            <a:r>
              <a:rPr lang="en-US" b="1" dirty="0" smtClean="0">
                <a:solidFill>
                  <a:srgbClr val="FFC000"/>
                </a:solidFill>
                <a:latin typeface="Cambria"/>
                <a:cs typeface="Cambria"/>
              </a:rPr>
              <a:t>s</a:t>
            </a:r>
            <a:r>
              <a:rPr lang="en-US" b="1" dirty="0" smtClean="0">
                <a:solidFill>
                  <a:srgbClr val="C00000"/>
                </a:solidFill>
                <a:latin typeface="Cambria"/>
                <a:cs typeface="Cambria"/>
              </a:rPr>
              <a:t>h</a:t>
            </a:r>
            <a:r>
              <a:rPr lang="en-US" b="1" dirty="0" smtClean="0">
                <a:solidFill>
                  <a:srgbClr val="FFC000"/>
                </a:solidFill>
                <a:latin typeface="Cambria"/>
                <a:cs typeface="Cambria"/>
              </a:rPr>
              <a:t>i</a:t>
            </a:r>
            <a:r>
              <a:rPr lang="en-US" b="1" dirty="0" smtClean="0">
                <a:solidFill>
                  <a:srgbClr val="FFFF00"/>
                </a:solidFill>
                <a:latin typeface="Cambria"/>
                <a:cs typeface="Cambria"/>
              </a:rPr>
              <a:t>p</a:t>
            </a:r>
            <a:r>
              <a:rPr lang="en-US" b="1" dirty="0" smtClean="0">
                <a:solidFill>
                  <a:srgbClr val="92D050"/>
                </a:solidFill>
                <a:latin typeface="Cambria"/>
                <a:cs typeface="Cambria"/>
              </a:rPr>
              <a:t>s</a:t>
            </a:r>
          </a:p>
          <a:p>
            <a:pPr marL="0" indent="0" algn="ctr">
              <a:spcBef>
                <a:spcPts val="0"/>
              </a:spcBef>
              <a:buNone/>
            </a:pPr>
            <a:endParaRPr lang="en-US" b="1" dirty="0">
              <a:latin typeface="Cambria"/>
              <a:cs typeface="Cambria"/>
            </a:endParaRPr>
          </a:p>
          <a:p>
            <a:pPr marL="0" indent="0" algn="ctr">
              <a:spcBef>
                <a:spcPts val="0"/>
              </a:spcBef>
              <a:buNone/>
            </a:pPr>
            <a:r>
              <a:rPr lang="en-US" b="1" dirty="0" smtClean="0">
                <a:latin typeface="Cambria"/>
                <a:cs typeface="Cambria"/>
              </a:rPr>
              <a:t>=</a:t>
            </a:r>
          </a:p>
          <a:p>
            <a:pPr marL="0" indent="0" algn="ctr">
              <a:spcBef>
                <a:spcPts val="0"/>
              </a:spcBef>
              <a:buNone/>
            </a:pPr>
            <a:endParaRPr lang="en-US" b="1" dirty="0">
              <a:latin typeface="Cambria"/>
              <a:cs typeface="Cambria"/>
            </a:endParaRPr>
          </a:p>
          <a:p>
            <a:pPr marL="0" indent="0" algn="ctr">
              <a:spcBef>
                <a:spcPts val="0"/>
              </a:spcBef>
              <a:buNone/>
            </a:pPr>
            <a:r>
              <a:rPr lang="en-US" sz="3600" b="1" dirty="0" smtClean="0">
                <a:solidFill>
                  <a:srgbClr val="FF0000"/>
                </a:solidFill>
                <a:latin typeface="Cambria"/>
                <a:cs typeface="Cambria"/>
              </a:rPr>
              <a:t>OA</a:t>
            </a:r>
            <a:r>
              <a:rPr lang="en-US" sz="3600" b="1" dirty="0" smtClean="0">
                <a:latin typeface="Cambria"/>
                <a:cs typeface="Cambria"/>
              </a:rPr>
              <a:t> </a:t>
            </a:r>
            <a:r>
              <a:rPr lang="en-US" sz="3600" b="1" dirty="0" smtClean="0">
                <a:solidFill>
                  <a:srgbClr val="7030A0"/>
                </a:solidFill>
                <a:latin typeface="Cambria"/>
                <a:cs typeface="Cambria"/>
              </a:rPr>
              <a:t>Evolutionary Inevitability</a:t>
            </a:r>
            <a:endParaRPr lang="en-US" sz="3600" b="1" dirty="0">
              <a:solidFill>
                <a:srgbClr val="7030A0"/>
              </a:solidFill>
              <a:latin typeface="Cambria"/>
              <a:cs typeface="Cambria"/>
            </a:endParaRPr>
          </a:p>
          <a:p>
            <a:pPr marL="0" indent="0" algn="ctr">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19</a:t>
            </a:fld>
            <a:endParaRPr lang="en-US"/>
          </a:p>
        </p:txBody>
      </p:sp>
    </p:spTree>
    <p:extLst>
      <p:ext uri="{BB962C8B-B14F-4D97-AF65-F5344CB8AC3E}">
        <p14:creationId xmlns:p14="http://schemas.microsoft.com/office/powerpoint/2010/main" val="6893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3500"/>
                            </p:stCondLst>
                            <p:childTnLst>
                              <p:par>
                                <p:cTn id="25" presetID="31"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a:solidFill>
                  <a:schemeClr val="bg1"/>
                </a:solidFill>
                <a:latin typeface="Cambria" pitchFamily="18" charset="0"/>
              </a:rPr>
              <a:t>Issues in Scholarly Communication</a:t>
            </a:r>
            <a:endParaRPr lang="en-US" sz="3600" b="1" cap="small" dirty="0">
              <a:solidFill>
                <a:schemeClr val="bg1"/>
              </a:solidFill>
              <a:latin typeface="Cambria" pitchFamily="18" charset="0"/>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a:lnSpc>
                <a:spcPct val="150000"/>
              </a:lnSpc>
              <a:spcBef>
                <a:spcPts val="1200"/>
              </a:spcBef>
            </a:pPr>
            <a:r>
              <a:rPr lang="en-US" b="1" dirty="0" smtClean="0">
                <a:latin typeface="Cambria" pitchFamily="18" charset="0"/>
              </a:rPr>
              <a:t>Knowledge </a:t>
            </a:r>
            <a:r>
              <a:rPr lang="en-US" b="1" dirty="0">
                <a:latin typeface="Cambria" pitchFamily="18" charset="0"/>
              </a:rPr>
              <a:t>output is increasing</a:t>
            </a:r>
          </a:p>
          <a:p>
            <a:pPr>
              <a:lnSpc>
                <a:spcPct val="150000"/>
              </a:lnSpc>
              <a:spcBef>
                <a:spcPts val="1800"/>
              </a:spcBef>
            </a:pPr>
            <a:r>
              <a:rPr lang="en-US" b="1" dirty="0">
                <a:latin typeface="Cambria" pitchFamily="18" charset="0"/>
              </a:rPr>
              <a:t>Market is </a:t>
            </a:r>
            <a:r>
              <a:rPr lang="en-US" b="1" dirty="0" smtClean="0">
                <a:latin typeface="Cambria" pitchFamily="18" charset="0"/>
              </a:rPr>
              <a:t>economically unsustainable</a:t>
            </a:r>
            <a:endParaRPr lang="en-US" b="1" dirty="0">
              <a:latin typeface="Cambria" pitchFamily="18" charset="0"/>
            </a:endParaRPr>
          </a:p>
          <a:p>
            <a:pPr lvl="1">
              <a:lnSpc>
                <a:spcPct val="150000"/>
              </a:lnSpc>
              <a:spcBef>
                <a:spcPts val="1200"/>
              </a:spcBef>
              <a:buFont typeface="Courier New" pitchFamily="49" charset="0"/>
              <a:buChar char="o"/>
            </a:pPr>
            <a:r>
              <a:rPr lang="en-US" b="1" dirty="0">
                <a:latin typeface="Cambria" pitchFamily="18" charset="0"/>
              </a:rPr>
              <a:t>library budgets tapped out</a:t>
            </a:r>
          </a:p>
          <a:p>
            <a:pPr lvl="1">
              <a:lnSpc>
                <a:spcPct val="150000"/>
              </a:lnSpc>
              <a:spcBef>
                <a:spcPts val="1200"/>
              </a:spcBef>
              <a:buFont typeface="Courier New" pitchFamily="49" charset="0"/>
              <a:buChar char="o"/>
            </a:pPr>
            <a:r>
              <a:rPr lang="en-US" b="1" dirty="0">
                <a:latin typeface="Cambria" pitchFamily="18" charset="0"/>
              </a:rPr>
              <a:t>sales are flattening</a:t>
            </a:r>
          </a:p>
          <a:p>
            <a:pPr>
              <a:lnSpc>
                <a:spcPct val="150000"/>
              </a:lnSpc>
              <a:spcBef>
                <a:spcPts val="1800"/>
              </a:spcBef>
            </a:pPr>
            <a:r>
              <a:rPr lang="en-US" b="1" dirty="0">
                <a:latin typeface="Cambria" pitchFamily="18" charset="0"/>
              </a:rPr>
              <a:t>Access is decreasing</a:t>
            </a: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dirty="0"/>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a:t>
            </a:fld>
            <a:endParaRPr lang="en-US"/>
          </a:p>
        </p:txBody>
      </p:sp>
    </p:spTree>
    <p:extLst>
      <p:ext uri="{BB962C8B-B14F-4D97-AF65-F5344CB8AC3E}">
        <p14:creationId xmlns:p14="http://schemas.microsoft.com/office/powerpoint/2010/main" val="3547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457200" indent="-457200">
              <a:buAutoNum type="arabicPeriod"/>
            </a:pPr>
            <a:r>
              <a:rPr lang="en-US" sz="2500" b="1" dirty="0" smtClean="0">
                <a:latin typeface="Cambria"/>
                <a:cs typeface="Cambria"/>
              </a:rPr>
              <a:t>Other “O”s</a:t>
            </a:r>
          </a:p>
          <a:p>
            <a:pPr marL="857250" lvl="1" indent="-457200">
              <a:buAutoNum type="alphaLcPeriod"/>
            </a:pPr>
            <a:r>
              <a:rPr lang="en-US" sz="2100" b="1" dirty="0">
                <a:latin typeface="Cambria"/>
                <a:cs typeface="Cambria"/>
              </a:rPr>
              <a:t>Educational resources </a:t>
            </a:r>
          </a:p>
          <a:p>
            <a:pPr marL="1257300" lvl="2" indent="-457200">
              <a:buFont typeface="+mj-lt"/>
              <a:buAutoNum type="romanLcPeriod"/>
            </a:pPr>
            <a:r>
              <a:rPr lang="en-US" sz="1700" b="1" dirty="0" smtClean="0">
                <a:latin typeface="Cambria"/>
                <a:cs typeface="Cambria"/>
              </a:rPr>
              <a:t>Textbooks</a:t>
            </a:r>
          </a:p>
          <a:p>
            <a:pPr marL="1257300" lvl="2" indent="-457200">
              <a:buFont typeface="+mj-lt"/>
              <a:buAutoNum type="romanLcPeriod"/>
            </a:pPr>
            <a:r>
              <a:rPr lang="en-US" sz="1700" b="1" dirty="0" smtClean="0">
                <a:latin typeface="Cambria"/>
                <a:cs typeface="Cambria"/>
              </a:rPr>
              <a:t>Course[ware] </a:t>
            </a:r>
          </a:p>
          <a:p>
            <a:pPr marL="1257300" lvl="2" indent="-457200">
              <a:buFont typeface="+mj-lt"/>
              <a:buAutoNum type="romanLcPeriod"/>
            </a:pPr>
            <a:r>
              <a:rPr lang="en-US" sz="1700" b="1" dirty="0" smtClean="0">
                <a:latin typeface="Cambria"/>
                <a:cs typeface="Cambria"/>
              </a:rPr>
              <a:t>MOOCs</a:t>
            </a:r>
          </a:p>
          <a:p>
            <a:pPr marL="857250" lvl="1" indent="-457200">
              <a:buFont typeface="+mj-lt"/>
              <a:buAutoNum type="alphaLcPeriod"/>
            </a:pPr>
            <a:r>
              <a:rPr lang="en-US" sz="2100" b="1" dirty="0" smtClean="0">
                <a:latin typeface="Cambria"/>
                <a:cs typeface="Cambria"/>
              </a:rPr>
              <a:t>Data</a:t>
            </a:r>
          </a:p>
          <a:p>
            <a:pPr marL="0" indent="0">
              <a:buNone/>
            </a:pPr>
            <a:endParaRPr lang="en-US" sz="2500" b="1" dirty="0" smtClean="0">
              <a:latin typeface="Cambria"/>
              <a:cs typeface="Cambria"/>
            </a:endParaRPr>
          </a:p>
          <a:p>
            <a:pPr marL="0" indent="0">
              <a:buNone/>
            </a:pPr>
            <a:endParaRPr lang="en-US" sz="21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20</a:t>
            </a:fld>
            <a:endParaRPr lang="en-US"/>
          </a:p>
        </p:txBody>
      </p:sp>
    </p:spTree>
    <p:extLst>
      <p:ext uri="{BB962C8B-B14F-4D97-AF65-F5344CB8AC3E}">
        <p14:creationId xmlns:p14="http://schemas.microsoft.com/office/powerpoint/2010/main" val="352378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1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21</a:t>
            </a:fld>
            <a:endParaRPr lang="en-US"/>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470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1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22</a:t>
            </a:fld>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258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1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23</a:t>
            </a:fld>
            <a:endParaRPr lang="en-US"/>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29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24</a:t>
            </a:fld>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914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 Now What?</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92500"/>
          </a:bodyPr>
          <a:lstStyle/>
          <a:p>
            <a:pPr marL="457200" indent="-457200">
              <a:buAutoNum type="arabicPeriod"/>
            </a:pPr>
            <a:r>
              <a:rPr lang="en-US" sz="2500" b="1" dirty="0" smtClean="0">
                <a:latin typeface="Cambria"/>
                <a:cs typeface="Cambria"/>
              </a:rPr>
              <a:t>Other “O”s</a:t>
            </a:r>
          </a:p>
          <a:p>
            <a:pPr marL="857250" lvl="1" indent="-457200">
              <a:buAutoNum type="alphaLcPeriod"/>
            </a:pPr>
            <a:r>
              <a:rPr lang="en-US" sz="2100" b="1" dirty="0">
                <a:latin typeface="Cambria"/>
                <a:cs typeface="Cambria"/>
              </a:rPr>
              <a:t>Educational resources </a:t>
            </a:r>
          </a:p>
          <a:p>
            <a:pPr marL="1257300" lvl="2" indent="-457200">
              <a:buFont typeface="+mj-lt"/>
              <a:buAutoNum type="romanLcPeriod"/>
            </a:pPr>
            <a:r>
              <a:rPr lang="en-US" sz="1700" b="1" dirty="0" smtClean="0">
                <a:latin typeface="Cambria"/>
                <a:cs typeface="Cambria"/>
              </a:rPr>
              <a:t>Textbooks</a:t>
            </a:r>
          </a:p>
          <a:p>
            <a:pPr marL="1257300" lvl="2" indent="-457200">
              <a:buFont typeface="+mj-lt"/>
              <a:buAutoNum type="romanLcPeriod"/>
            </a:pPr>
            <a:r>
              <a:rPr lang="en-US" sz="1700" b="1" dirty="0" smtClean="0">
                <a:latin typeface="Cambria"/>
                <a:cs typeface="Cambria"/>
              </a:rPr>
              <a:t>Course[ware] </a:t>
            </a:r>
          </a:p>
          <a:p>
            <a:pPr marL="1257300" lvl="2" indent="-457200">
              <a:buFont typeface="+mj-lt"/>
              <a:buAutoNum type="romanLcPeriod"/>
            </a:pPr>
            <a:r>
              <a:rPr lang="en-US" sz="1700" b="1" dirty="0" smtClean="0">
                <a:latin typeface="Cambria"/>
                <a:cs typeface="Cambria"/>
              </a:rPr>
              <a:t>MOOCs</a:t>
            </a:r>
            <a:endParaRPr lang="en-US" sz="1700" b="1" dirty="0">
              <a:latin typeface="Cambria"/>
              <a:cs typeface="Cambria"/>
            </a:endParaRPr>
          </a:p>
          <a:p>
            <a:pPr marL="857250" lvl="1" indent="-457200">
              <a:buFont typeface="+mj-lt"/>
              <a:buAutoNum type="alphaLcPeriod"/>
            </a:pPr>
            <a:r>
              <a:rPr lang="en-US" sz="2100" b="1" dirty="0">
                <a:latin typeface="Cambria"/>
                <a:cs typeface="Cambria"/>
              </a:rPr>
              <a:t>Data</a:t>
            </a:r>
          </a:p>
          <a:p>
            <a:pPr marL="0" indent="0">
              <a:buNone/>
            </a:pPr>
            <a:endParaRPr lang="en-US" sz="2500" b="1" dirty="0" smtClean="0">
              <a:latin typeface="Cambria"/>
              <a:cs typeface="Cambria"/>
            </a:endParaRPr>
          </a:p>
          <a:p>
            <a:pPr marL="457200" indent="-457200">
              <a:buAutoNum type="arabicPeriod" startAt="2"/>
            </a:pPr>
            <a:r>
              <a:rPr lang="en-US" sz="2500" b="1" dirty="0" smtClean="0">
                <a:latin typeface="Cambria"/>
                <a:cs typeface="Cambria"/>
              </a:rPr>
              <a:t>Other Metrics </a:t>
            </a:r>
          </a:p>
          <a:p>
            <a:pPr marL="857250" lvl="1" indent="-457200">
              <a:buFont typeface="+mj-lt"/>
              <a:buAutoNum type="alphaLcPeriod"/>
            </a:pPr>
            <a:r>
              <a:rPr lang="en-US" sz="2100" b="1" dirty="0" err="1" smtClean="0">
                <a:latin typeface="Cambria"/>
                <a:cs typeface="Cambria"/>
              </a:rPr>
              <a:t>Pageviews</a:t>
            </a:r>
            <a:endParaRPr lang="en-US" sz="2100" b="1" dirty="0" smtClean="0">
              <a:latin typeface="Cambria"/>
              <a:cs typeface="Cambria"/>
            </a:endParaRPr>
          </a:p>
          <a:p>
            <a:pPr marL="857250" lvl="1" indent="-457200">
              <a:buFont typeface="+mj-lt"/>
              <a:buAutoNum type="alphaLcPeriod"/>
            </a:pPr>
            <a:r>
              <a:rPr lang="en-US" sz="2100" b="1" dirty="0" smtClean="0">
                <a:latin typeface="Cambria"/>
                <a:cs typeface="Cambria"/>
              </a:rPr>
              <a:t>Downloads</a:t>
            </a:r>
          </a:p>
          <a:p>
            <a:pPr marL="857250" lvl="1" indent="-457200">
              <a:buFont typeface="+mj-lt"/>
              <a:buAutoNum type="alphaLcPeriod"/>
            </a:pPr>
            <a:r>
              <a:rPr lang="en-US" sz="2100" b="1" dirty="0" smtClean="0">
                <a:latin typeface="Cambria"/>
                <a:cs typeface="Cambria"/>
              </a:rPr>
              <a:t>Citation counts</a:t>
            </a:r>
          </a:p>
          <a:p>
            <a:pPr marL="857250" lvl="1" indent="-457200">
              <a:buFont typeface="+mj-lt"/>
              <a:buAutoNum type="alphaLcPeriod"/>
            </a:pPr>
            <a:r>
              <a:rPr lang="en-US" sz="2100" b="1" dirty="0" smtClean="0">
                <a:latin typeface="Cambria"/>
                <a:cs typeface="Cambria"/>
              </a:rPr>
              <a:t>Social media references (bookmarks, posts, favorites, tweets)</a:t>
            </a:r>
          </a:p>
          <a:p>
            <a:pPr marL="857250" lvl="1" indent="-457200">
              <a:buFont typeface="+mj-lt"/>
              <a:buAutoNum type="alphaLcPeriod"/>
            </a:pPr>
            <a:r>
              <a:rPr lang="en-US" sz="2100" b="1" dirty="0" smtClean="0">
                <a:latin typeface="Cambria"/>
                <a:cs typeface="Cambria"/>
              </a:rPr>
              <a:t>Repository reports</a:t>
            </a:r>
          </a:p>
          <a:p>
            <a:pPr marL="0" indent="0">
              <a:buNone/>
            </a:pPr>
            <a:endParaRPr lang="en-US" sz="2500" b="1" dirty="0" smtClean="0">
              <a:latin typeface="Cambria"/>
              <a:cs typeface="Cambria"/>
            </a:endParaRP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25</a:t>
            </a:fld>
            <a:endParaRPr lang="en-US"/>
          </a:p>
        </p:txBody>
      </p:sp>
    </p:spTree>
    <p:extLst>
      <p:ext uri="{BB962C8B-B14F-4D97-AF65-F5344CB8AC3E}">
        <p14:creationId xmlns:p14="http://schemas.microsoft.com/office/powerpoint/2010/main" val="35584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Google Scholar</a:t>
            </a:r>
            <a:endParaRPr lang="en-US" sz="3600" b="1" cap="small" dirty="0">
              <a:solidFill>
                <a:schemeClr val="bg1"/>
              </a:solidFill>
              <a:latin typeface="Cambria"/>
              <a:cs typeface="Cambria"/>
            </a:endParaRPr>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26</a:t>
            </a:fld>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599"/>
            <a:ext cx="91440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632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Google Scholar</a:t>
            </a:r>
            <a:endParaRPr lang="en-US" sz="3600" b="1" cap="small" dirty="0">
              <a:solidFill>
                <a:schemeClr val="bg1"/>
              </a:solidFill>
              <a:latin typeface="Cambria"/>
              <a:cs typeface="Cambria"/>
            </a:endParaRPr>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27</a:t>
            </a:fld>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599"/>
            <a:ext cx="91440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2667000"/>
            <a:ext cx="685800" cy="266700"/>
          </a:xfrm>
          <a:prstGeom prst="ellipse">
            <a:avLst/>
          </a:prstGeom>
          <a:solidFill>
            <a:srgbClr val="FFFF00">
              <a:alpha val="35000"/>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79158" y="2667000"/>
            <a:ext cx="457200" cy="266700"/>
          </a:xfrm>
          <a:prstGeom prst="ellipse">
            <a:avLst/>
          </a:prstGeom>
          <a:solidFill>
            <a:srgbClr val="FFFF00">
              <a:alpha val="35000"/>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32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Microsoft Academic Search</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28</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39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5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Microsoft Academic Search</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29</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39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4343400" y="2286000"/>
            <a:ext cx="838200" cy="266700"/>
          </a:xfrm>
          <a:prstGeom prst="ellipse">
            <a:avLst/>
          </a:prstGeom>
          <a:solidFill>
            <a:srgbClr val="FFFF00">
              <a:alpha val="35000"/>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67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Open Access … </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fontScale="77500" lnSpcReduction="20000"/>
          </a:bodyPr>
          <a:lstStyle/>
          <a:p>
            <a:pPr marL="0" indent="0">
              <a:buNone/>
            </a:pPr>
            <a:r>
              <a:rPr lang="en-US" sz="2600" b="1" dirty="0" smtClean="0">
                <a:latin typeface="Cambria"/>
                <a:cs typeface="Cambria"/>
              </a:rPr>
              <a:t>“This </a:t>
            </a:r>
            <a:r>
              <a:rPr lang="en-US" sz="2600" b="1" dirty="0">
                <a:latin typeface="Cambria"/>
                <a:cs typeface="Cambria"/>
              </a:rPr>
              <a:t>kind of free and unrestricted online availability, which we will call open </a:t>
            </a:r>
            <a:r>
              <a:rPr lang="en-US" sz="2600" b="1" dirty="0" smtClean="0">
                <a:latin typeface="Cambria"/>
                <a:cs typeface="Cambria"/>
              </a:rPr>
              <a:t>access …</a:t>
            </a:r>
            <a:r>
              <a:rPr lang="en-US" sz="2600" b="1" dirty="0" smtClean="0"/>
              <a:t> </a:t>
            </a:r>
            <a:r>
              <a:rPr lang="en-US" sz="2600" b="1" dirty="0" smtClean="0">
                <a:latin typeface="Cambria"/>
                <a:cs typeface="Cambria"/>
              </a:rPr>
              <a:t>By </a:t>
            </a:r>
            <a:r>
              <a:rPr lang="en-US" sz="2600" b="1" dirty="0">
                <a:latin typeface="Cambria"/>
                <a:cs typeface="Cambria"/>
              </a:rPr>
              <a:t>open access, we mean its free availability on the public internet, permitting any users to read, download, copy, distribute, print, search or link to the full text of these articles, crawl them for indexing, pass them as data to software or use them for any other lawful </a:t>
            </a:r>
            <a:r>
              <a:rPr lang="en-US" sz="2600" b="1" dirty="0" smtClean="0">
                <a:latin typeface="Cambria"/>
                <a:cs typeface="Cambria"/>
              </a:rPr>
              <a:t>purpose …”</a:t>
            </a:r>
            <a:endParaRPr lang="en-US" sz="2600" b="1" dirty="0">
              <a:latin typeface="Cambria"/>
              <a:cs typeface="Cambria"/>
            </a:endParaRPr>
          </a:p>
          <a:p>
            <a:pPr marL="0" indent="0">
              <a:buNone/>
            </a:pPr>
            <a:endParaRPr lang="en-US" sz="2500" b="1" dirty="0">
              <a:latin typeface="Cambria"/>
              <a:cs typeface="Cambria"/>
            </a:endParaRPr>
          </a:p>
          <a:p>
            <a:pPr marL="0" indent="0">
              <a:buNone/>
            </a:pPr>
            <a:r>
              <a:rPr lang="en-US" sz="2500" i="1" dirty="0" smtClean="0">
                <a:latin typeface="+mj-lt"/>
                <a:cs typeface="Cambria"/>
              </a:rPr>
              <a:t>									</a:t>
            </a:r>
            <a:r>
              <a:rPr lang="en-US" sz="2300" i="1" dirty="0" smtClean="0">
                <a:latin typeface="+mj-lt"/>
                <a:cs typeface="Cambria"/>
              </a:rPr>
              <a:t>— </a:t>
            </a:r>
            <a:r>
              <a:rPr lang="en-US" sz="2300" i="1" dirty="0">
                <a:latin typeface="+mj-lt"/>
                <a:cs typeface="Cambria"/>
              </a:rPr>
              <a:t>The Budapest Open Access </a:t>
            </a:r>
            <a:r>
              <a:rPr lang="en-US" sz="2300" i="1" dirty="0" smtClean="0">
                <a:latin typeface="+mj-lt"/>
                <a:cs typeface="Cambria"/>
              </a:rPr>
              <a:t>Initiative </a:t>
            </a:r>
          </a:p>
          <a:p>
            <a:pPr marL="0" indent="0">
              <a:buNone/>
            </a:pPr>
            <a:endParaRPr lang="en-US" sz="2500" b="1" dirty="0" smtClean="0">
              <a:latin typeface="Cambria"/>
              <a:cs typeface="Cambria"/>
            </a:endParaRPr>
          </a:p>
          <a:p>
            <a:pPr marL="0" indent="0">
              <a:buNone/>
            </a:pPr>
            <a:endParaRPr lang="en-US" sz="2500" b="1" dirty="0">
              <a:latin typeface="Cambria"/>
              <a:cs typeface="Cambria"/>
            </a:endParaRPr>
          </a:p>
          <a:p>
            <a:r>
              <a:rPr lang="en-US" sz="2600" b="1" dirty="0">
                <a:latin typeface="Cambria"/>
                <a:cs typeface="Cambria"/>
              </a:rPr>
              <a:t>Digital</a:t>
            </a:r>
          </a:p>
          <a:p>
            <a:r>
              <a:rPr lang="en-US" sz="2600" b="1" dirty="0">
                <a:latin typeface="Cambria"/>
                <a:cs typeface="Cambria"/>
              </a:rPr>
              <a:t>Online</a:t>
            </a:r>
          </a:p>
          <a:p>
            <a:r>
              <a:rPr lang="en-US" sz="2600" b="1" dirty="0">
                <a:latin typeface="Cambria"/>
                <a:cs typeface="Cambria"/>
              </a:rPr>
              <a:t>Free of charge</a:t>
            </a:r>
          </a:p>
          <a:p>
            <a:r>
              <a:rPr lang="en-US" sz="2600" b="1" dirty="0">
                <a:latin typeface="Cambria"/>
                <a:cs typeface="Cambria"/>
              </a:rPr>
              <a:t>Free of most copyright and </a:t>
            </a:r>
            <a:r>
              <a:rPr lang="en-US" sz="2600" b="1" dirty="0" smtClean="0">
                <a:latin typeface="Cambria"/>
                <a:cs typeface="Cambria"/>
              </a:rPr>
              <a:t>licensing </a:t>
            </a:r>
            <a:r>
              <a:rPr lang="en-US" sz="2600" b="1" dirty="0">
                <a:latin typeface="Cambria"/>
                <a:cs typeface="Cambria"/>
              </a:rPr>
              <a:t>restrictions</a:t>
            </a:r>
          </a:p>
          <a:p>
            <a:pPr marL="0" indent="0">
              <a:buNone/>
            </a:pPr>
            <a:r>
              <a:rPr lang="en-US" sz="2500" b="1" dirty="0">
                <a:latin typeface="Cambria"/>
                <a:cs typeface="Cambria"/>
              </a:rPr>
              <a:t>															</a:t>
            </a:r>
          </a:p>
          <a:p>
            <a:pPr marL="0" indent="0">
              <a:buNone/>
            </a:pPr>
            <a:r>
              <a:rPr lang="en-US" sz="2300" i="1" dirty="0">
                <a:latin typeface="Calibri" pitchFamily="34" charset="0"/>
                <a:cs typeface="Cambria"/>
              </a:rPr>
              <a:t>														— Peter </a:t>
            </a:r>
            <a:r>
              <a:rPr lang="en-US" sz="2300" i="1" dirty="0" err="1">
                <a:latin typeface="Calibri" pitchFamily="34" charset="0"/>
                <a:cs typeface="Cambria"/>
              </a:rPr>
              <a:t>Suber</a:t>
            </a:r>
            <a:r>
              <a:rPr lang="en-US" sz="2300" i="1" dirty="0">
                <a:latin typeface="Calibri" pitchFamily="34" charset="0"/>
                <a:cs typeface="Cambria"/>
              </a:rPr>
              <a:t> </a:t>
            </a:r>
          </a:p>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3</a:t>
            </a:fld>
            <a:endParaRPr lang="en-US"/>
          </a:p>
        </p:txBody>
      </p:sp>
    </p:spTree>
    <p:extLst>
      <p:ext uri="{BB962C8B-B14F-4D97-AF65-F5344CB8AC3E}">
        <p14:creationId xmlns:p14="http://schemas.microsoft.com/office/powerpoint/2010/main" val="39422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Microsoft Academic Search</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30</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599"/>
            <a:ext cx="9143999"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056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Repository Reports (IN)</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31</a:t>
            </a:fld>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129539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693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Repository Reports (FROM)</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r>
              <a:rPr lang="en-US" sz="2500" b="1" dirty="0" smtClean="0">
                <a:latin typeface="Cambria"/>
                <a:cs typeface="Cambria"/>
              </a:rPr>
              <a:t>eScholarship Report</a:t>
            </a: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32</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650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itle 1"/>
          <p:cNvSpPr txBox="1">
            <a:spLocks/>
          </p:cNvSpPr>
          <p:nvPr/>
        </p:nvSpPr>
        <p:spPr>
          <a:xfrm>
            <a:off x="457200" y="287520"/>
            <a:ext cx="8229600" cy="38862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5000"/>
              </a:lnSpc>
            </a:pPr>
            <a:endParaRPr lang="en-US" sz="3200" b="1" dirty="0" smtClean="0">
              <a:solidFill>
                <a:schemeClr val="bg1"/>
              </a:solidFill>
              <a:latin typeface="Cambria"/>
              <a:cs typeface="Cambria"/>
            </a:endParaRPr>
          </a:p>
          <a:p>
            <a:pPr>
              <a:lnSpc>
                <a:spcPct val="85000"/>
              </a:lnSpc>
            </a:pPr>
            <a:endParaRPr lang="en-US" sz="3200" b="1" dirty="0">
              <a:solidFill>
                <a:schemeClr val="bg1"/>
              </a:solidFill>
              <a:latin typeface="Cambria"/>
              <a:cs typeface="Cambria"/>
            </a:endParaRPr>
          </a:p>
          <a:p>
            <a:pPr>
              <a:lnSpc>
                <a:spcPct val="85000"/>
              </a:lnSpc>
            </a:pPr>
            <a:r>
              <a:rPr lang="en-US" sz="3200" b="1" dirty="0" smtClean="0">
                <a:solidFill>
                  <a:schemeClr val="bg1"/>
                </a:solidFill>
                <a:latin typeface="Cambria"/>
                <a:cs typeface="Cambria"/>
              </a:rPr>
              <a:t>THANK YOU</a:t>
            </a:r>
            <a:r>
              <a:rPr lang="en-US" sz="2000" b="1" dirty="0" smtClean="0">
                <a:solidFill>
                  <a:schemeClr val="bg1"/>
                </a:solidFill>
                <a:latin typeface="Cambria"/>
                <a:cs typeface="Cambria"/>
              </a:rPr>
              <a:t> </a:t>
            </a:r>
          </a:p>
          <a:p>
            <a:pPr>
              <a:lnSpc>
                <a:spcPct val="85000"/>
              </a:lnSpc>
            </a:pPr>
            <a:endParaRPr lang="en-US" sz="1700" b="1" dirty="0" smtClean="0">
              <a:solidFill>
                <a:schemeClr val="bg1"/>
              </a:solidFill>
              <a:latin typeface="Cambria"/>
              <a:cs typeface="Cambria"/>
            </a:endParaRPr>
          </a:p>
          <a:p>
            <a:pPr>
              <a:lnSpc>
                <a:spcPct val="85000"/>
              </a:lnSpc>
            </a:pPr>
            <a:endParaRPr lang="en-US" sz="1800" b="1" dirty="0" smtClean="0">
              <a:solidFill>
                <a:schemeClr val="bg1"/>
              </a:solidFill>
              <a:latin typeface="Cambria"/>
              <a:cs typeface="Cambria"/>
            </a:endParaRPr>
          </a:p>
          <a:p>
            <a:pPr>
              <a:lnSpc>
                <a:spcPct val="85000"/>
              </a:lnSpc>
            </a:pPr>
            <a:r>
              <a:rPr lang="en-US" sz="1800" b="1" dirty="0" smtClean="0">
                <a:solidFill>
                  <a:schemeClr val="bg1"/>
                </a:solidFill>
                <a:latin typeface="Cambria"/>
                <a:cs typeface="Cambria"/>
              </a:rPr>
              <a:t>Brian </a:t>
            </a:r>
            <a:r>
              <a:rPr lang="en-US" sz="1800" b="1" dirty="0" smtClean="0">
                <a:solidFill>
                  <a:schemeClr val="bg1"/>
                </a:solidFill>
                <a:latin typeface="Cambria"/>
                <a:cs typeface="Cambria"/>
              </a:rPr>
              <a:t>E. C. Schottlaender</a:t>
            </a:r>
            <a:r>
              <a:rPr lang="en-US" sz="1700" b="1" dirty="0">
                <a:solidFill>
                  <a:schemeClr val="bg1"/>
                </a:solidFill>
                <a:latin typeface="Cambria"/>
                <a:cs typeface="Cambria"/>
              </a:rPr>
              <a:t/>
            </a:r>
            <a:br>
              <a:rPr lang="en-US" sz="1700" b="1" dirty="0">
                <a:solidFill>
                  <a:schemeClr val="bg1"/>
                </a:solidFill>
                <a:latin typeface="Cambria"/>
                <a:cs typeface="Cambria"/>
              </a:rPr>
            </a:br>
            <a:r>
              <a:rPr lang="en-US" sz="1400" b="1" i="1" dirty="0" smtClean="0">
                <a:solidFill>
                  <a:schemeClr val="bg1"/>
                </a:solidFill>
                <a:latin typeface="Cambria"/>
                <a:cs typeface="Cambria"/>
              </a:rPr>
              <a:t>The Audrey Geisel University </a:t>
            </a:r>
            <a:r>
              <a:rPr lang="en-US" sz="1400" b="1" i="1" dirty="0" smtClean="0">
                <a:solidFill>
                  <a:schemeClr val="bg1"/>
                </a:solidFill>
                <a:latin typeface="Cambria"/>
                <a:cs typeface="Cambria"/>
              </a:rPr>
              <a:t>Librarian</a:t>
            </a:r>
          </a:p>
          <a:p>
            <a:pPr>
              <a:lnSpc>
                <a:spcPct val="85000"/>
              </a:lnSpc>
            </a:pPr>
            <a:r>
              <a:rPr lang="en-US" sz="1800" b="1" dirty="0" smtClean="0">
                <a:solidFill>
                  <a:schemeClr val="bg1"/>
                </a:solidFill>
                <a:latin typeface="Cambria"/>
                <a:cs typeface="Cambria"/>
              </a:rPr>
              <a:t>UC San Diego</a:t>
            </a:r>
          </a:p>
          <a:p>
            <a:pPr>
              <a:lnSpc>
                <a:spcPct val="85000"/>
              </a:lnSpc>
            </a:pPr>
            <a:endParaRPr lang="en-US" sz="1800" b="1" dirty="0">
              <a:solidFill>
                <a:schemeClr val="bg1"/>
              </a:solidFill>
              <a:latin typeface="Cambria"/>
              <a:cs typeface="Cambria"/>
            </a:endParaRPr>
          </a:p>
          <a:p>
            <a:pPr>
              <a:lnSpc>
                <a:spcPct val="85000"/>
              </a:lnSpc>
            </a:pPr>
            <a:r>
              <a:rPr lang="en-US" sz="1800" b="1" dirty="0" smtClean="0">
                <a:solidFill>
                  <a:schemeClr val="bg1"/>
                </a:solidFill>
                <a:latin typeface="Cambria"/>
                <a:cs typeface="Cambria"/>
              </a:rPr>
              <a:t>BECS@ucsd.edu</a:t>
            </a:r>
            <a:endParaRPr lang="en-US" sz="1800" b="1" dirty="0" smtClean="0">
              <a:solidFill>
                <a:schemeClr val="bg1"/>
              </a:solidFill>
              <a:latin typeface="Cambria"/>
              <a:cs typeface="Cambria"/>
            </a:endParaRPr>
          </a:p>
        </p:txBody>
      </p:sp>
      <p:sp>
        <p:nvSpPr>
          <p:cNvPr id="5" name="Date Placeholder 4"/>
          <p:cNvSpPr>
            <a:spLocks noGrp="1"/>
          </p:cNvSpPr>
          <p:nvPr>
            <p:ph type="dt" sz="half" idx="10"/>
          </p:nvPr>
        </p:nvSpPr>
        <p:spPr/>
        <p:txBody>
          <a:bodyPr/>
          <a:lstStyle/>
          <a:p>
            <a:r>
              <a:rPr lang="en-US" smtClean="0"/>
              <a:t>||BECS||</a:t>
            </a:r>
            <a:endParaRPr lang="en-US"/>
          </a:p>
        </p:txBody>
      </p:sp>
      <p:sp>
        <p:nvSpPr>
          <p:cNvPr id="7" name="Footer Placeholder 6"/>
          <p:cNvSpPr>
            <a:spLocks noGrp="1"/>
          </p:cNvSpPr>
          <p:nvPr>
            <p:ph type="ftr" sz="quarter" idx="11"/>
          </p:nvPr>
        </p:nvSpPr>
        <p:spPr/>
        <p:txBody>
          <a:bodyPr/>
          <a:lstStyle/>
          <a:p>
            <a:r>
              <a:rPr lang="en-US" smtClean="0"/>
              <a:t>CEAL/AAS 2013</a:t>
            </a:r>
            <a:endParaRPr lang="en-US"/>
          </a:p>
        </p:txBody>
      </p:sp>
      <p:sp>
        <p:nvSpPr>
          <p:cNvPr id="8" name="Slide Number Placeholder 7"/>
          <p:cNvSpPr>
            <a:spLocks noGrp="1"/>
          </p:cNvSpPr>
          <p:nvPr>
            <p:ph type="sldNum" sz="quarter" idx="12"/>
          </p:nvPr>
        </p:nvSpPr>
        <p:spPr/>
        <p:txBody>
          <a:bodyPr/>
          <a:lstStyle/>
          <a:p>
            <a:fld id="{DE20697C-8700-A046-9558-5780E6CF2E39}" type="slidenum">
              <a:rPr lang="en-US" smtClean="0"/>
              <a:t>33</a:t>
            </a:fld>
            <a:endParaRPr lang="en-US"/>
          </a:p>
        </p:txBody>
      </p:sp>
    </p:spTree>
    <p:extLst>
      <p:ext uri="{BB962C8B-B14F-4D97-AF65-F5344CB8AC3E}">
        <p14:creationId xmlns:p14="http://schemas.microsoft.com/office/powerpoint/2010/main" val="421296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a:solidFill>
                  <a:schemeClr val="bg1"/>
                </a:solidFill>
                <a:latin typeface="Cambria" pitchFamily="18" charset="0"/>
              </a:rPr>
              <a:t>Two Primary Vehicles . . . </a:t>
            </a:r>
            <a:endParaRPr lang="en-US" sz="3600" b="1" cap="small" dirty="0">
              <a:solidFill>
                <a:schemeClr val="bg1"/>
              </a:solidFill>
              <a:latin typeface="Cambria" pitchFamily="18" charset="0"/>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a:buFontTx/>
              <a:buNone/>
            </a:pPr>
            <a:endParaRPr lang="en-US" b="1" dirty="0" smtClean="0">
              <a:latin typeface="Cambria" pitchFamily="18" charset="0"/>
            </a:endParaRPr>
          </a:p>
          <a:p>
            <a:pPr>
              <a:buFontTx/>
              <a:buNone/>
            </a:pPr>
            <a:r>
              <a:rPr lang="en-US" b="1" dirty="0">
                <a:latin typeface="Cambria" pitchFamily="18" charset="0"/>
              </a:rPr>
              <a:t>	</a:t>
            </a:r>
            <a:r>
              <a:rPr lang="en-US" b="1" dirty="0" smtClean="0">
                <a:latin typeface="Cambria" pitchFamily="18" charset="0"/>
              </a:rPr>
              <a:t>. </a:t>
            </a:r>
            <a:r>
              <a:rPr lang="en-US" b="1" dirty="0">
                <a:latin typeface="Cambria" pitchFamily="18" charset="0"/>
              </a:rPr>
              <a:t>. . for accomplishing Open Access </a:t>
            </a:r>
            <a:endParaRPr lang="en-US" b="1" dirty="0" smtClean="0">
              <a:latin typeface="Cambria" pitchFamily="18" charset="0"/>
            </a:endParaRPr>
          </a:p>
          <a:p>
            <a:pPr>
              <a:buFontTx/>
              <a:buNone/>
            </a:pPr>
            <a:r>
              <a:rPr lang="en-US" b="1" dirty="0">
                <a:latin typeface="Cambria" pitchFamily="18" charset="0"/>
              </a:rPr>
              <a:t>	</a:t>
            </a:r>
            <a:r>
              <a:rPr lang="en-US" b="1" dirty="0" smtClean="0">
                <a:latin typeface="Cambria" pitchFamily="18" charset="0"/>
              </a:rPr>
              <a:t>to </a:t>
            </a:r>
            <a:r>
              <a:rPr lang="en-US" b="1" dirty="0">
                <a:latin typeface="Cambria" pitchFamily="18" charset="0"/>
              </a:rPr>
              <a:t>scholarship:</a:t>
            </a:r>
          </a:p>
          <a:p>
            <a:pPr lvl="1">
              <a:spcBef>
                <a:spcPts val="3600"/>
              </a:spcBef>
              <a:buFont typeface="Arial" charset="0"/>
              <a:buChar char="•"/>
            </a:pPr>
            <a:r>
              <a:rPr lang="en-US" sz="3200" b="1" dirty="0">
                <a:latin typeface="Cambria" pitchFamily="18" charset="0"/>
              </a:rPr>
              <a:t>Open Access Journals </a:t>
            </a:r>
            <a:endParaRPr lang="en-US" sz="3200" b="1" dirty="0" smtClean="0">
              <a:latin typeface="Cambria" pitchFamily="18" charset="0"/>
            </a:endParaRPr>
          </a:p>
          <a:p>
            <a:pPr lvl="1">
              <a:spcBef>
                <a:spcPts val="3600"/>
              </a:spcBef>
              <a:buFont typeface="Arial" charset="0"/>
              <a:buChar char="•"/>
            </a:pPr>
            <a:r>
              <a:rPr lang="en-US" sz="3200" b="1" dirty="0" smtClean="0">
                <a:latin typeface="Cambria" pitchFamily="18" charset="0"/>
                <a:sym typeface="Wingdings" pitchFamily="2" charset="2"/>
              </a:rPr>
              <a:t>Open Access Repositories</a:t>
            </a: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4</a:t>
            </a:fld>
            <a:endParaRPr lang="en-US"/>
          </a:p>
        </p:txBody>
      </p:sp>
    </p:spTree>
    <p:extLst>
      <p:ext uri="{BB962C8B-B14F-4D97-AF65-F5344CB8AC3E}">
        <p14:creationId xmlns:p14="http://schemas.microsoft.com/office/powerpoint/2010/main" val="504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600" b="1" cap="small" dirty="0" smtClean="0">
                <a:solidFill>
                  <a:schemeClr val="bg1"/>
                </a:solidFill>
                <a:latin typeface="Cambria"/>
                <a:cs typeface="Cambria"/>
              </a:rPr>
              <a:t>“Evolution” </a:t>
            </a:r>
            <a:endParaRPr lang="en-US" sz="36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518883"/>
          </a:xfrm>
        </p:spPr>
        <p:txBody>
          <a:bodyPr>
            <a:normAutofit/>
          </a:bodyPr>
          <a:lstStyle/>
          <a:p>
            <a:r>
              <a:rPr lang="en-US" sz="2500" b="1" dirty="0" smtClean="0">
                <a:latin typeface="Cambria"/>
                <a:cs typeface="Cambria"/>
              </a:rPr>
              <a:t>Growth</a:t>
            </a:r>
          </a:p>
          <a:p>
            <a:r>
              <a:rPr lang="en-US" sz="2500" b="1" dirty="0">
                <a:latin typeface="Cambria"/>
                <a:cs typeface="Cambria"/>
              </a:rPr>
              <a:t>P</a:t>
            </a:r>
            <a:r>
              <a:rPr lang="en-US" sz="2500" b="1" dirty="0" smtClean="0">
                <a:latin typeface="Cambria"/>
                <a:cs typeface="Cambria"/>
              </a:rPr>
              <a:t>rocess </a:t>
            </a:r>
            <a:r>
              <a:rPr lang="en-US" sz="2500" b="1" dirty="0">
                <a:latin typeface="Cambria"/>
                <a:cs typeface="Cambria"/>
              </a:rPr>
              <a:t>of continuous change from a lower, simpler, or worse </a:t>
            </a:r>
            <a:r>
              <a:rPr lang="en-US" sz="2500" b="1" dirty="0" smtClean="0">
                <a:latin typeface="Cambria"/>
                <a:cs typeface="Cambria"/>
              </a:rPr>
              <a:t>state to </a:t>
            </a:r>
            <a:r>
              <a:rPr lang="en-US" sz="2500" b="1" dirty="0">
                <a:latin typeface="Cambria"/>
                <a:cs typeface="Cambria"/>
              </a:rPr>
              <a:t>a higher, more complex, or better state </a:t>
            </a:r>
            <a:endParaRPr lang="en-US" sz="2500" b="1" dirty="0" smtClean="0">
              <a:latin typeface="Cambria"/>
              <a:cs typeface="Cambria"/>
            </a:endParaRPr>
          </a:p>
          <a:p>
            <a:r>
              <a:rPr lang="en-US" sz="2500" b="1" dirty="0">
                <a:latin typeface="Cambria"/>
                <a:cs typeface="Cambria"/>
              </a:rPr>
              <a:t>T</a:t>
            </a:r>
            <a:r>
              <a:rPr lang="en-US" sz="2500" b="1" dirty="0" smtClean="0">
                <a:latin typeface="Cambria"/>
                <a:cs typeface="Cambria"/>
              </a:rPr>
              <a:t>heory </a:t>
            </a:r>
            <a:r>
              <a:rPr lang="en-US" sz="2500" b="1" dirty="0">
                <a:latin typeface="Cambria"/>
                <a:cs typeface="Cambria"/>
              </a:rPr>
              <a:t>that the various types of animals and plants have their origin in other preexisting types and that </a:t>
            </a:r>
            <a:r>
              <a:rPr lang="en-US" sz="2500" b="1" dirty="0" smtClean="0">
                <a:latin typeface="Cambria"/>
                <a:cs typeface="Cambria"/>
              </a:rPr>
              <a:t>distinguishable </a:t>
            </a:r>
            <a:r>
              <a:rPr lang="en-US" sz="2500" b="1" dirty="0">
                <a:latin typeface="Cambria"/>
                <a:cs typeface="Cambria"/>
              </a:rPr>
              <a:t>differences </a:t>
            </a:r>
            <a:r>
              <a:rPr lang="en-US" sz="2500" b="1" dirty="0" smtClean="0">
                <a:latin typeface="Cambria"/>
                <a:cs typeface="Cambria"/>
              </a:rPr>
              <a:t>between the types are </a:t>
            </a:r>
            <a:r>
              <a:rPr lang="en-US" sz="2500" b="1" dirty="0">
                <a:latin typeface="Cambria"/>
                <a:cs typeface="Cambria"/>
              </a:rPr>
              <a:t>due to modifications in successive </a:t>
            </a:r>
            <a:r>
              <a:rPr lang="en-US" sz="2500" b="1" dirty="0" smtClean="0">
                <a:latin typeface="Cambria"/>
                <a:cs typeface="Cambria"/>
              </a:rPr>
              <a:t>generations</a:t>
            </a:r>
          </a:p>
          <a:p>
            <a:r>
              <a:rPr lang="en-US" sz="2500" b="1" dirty="0">
                <a:latin typeface="Cambria"/>
                <a:cs typeface="Cambria"/>
              </a:rPr>
              <a:t>P</a:t>
            </a:r>
            <a:r>
              <a:rPr lang="en-US" sz="2500" b="1" dirty="0" smtClean="0">
                <a:latin typeface="Cambria"/>
                <a:cs typeface="Cambria"/>
              </a:rPr>
              <a:t>rocess </a:t>
            </a:r>
            <a:r>
              <a:rPr lang="en-US" sz="2500" b="1" dirty="0">
                <a:latin typeface="Cambria"/>
                <a:cs typeface="Cambria"/>
              </a:rPr>
              <a:t>in which the whole universe is a progression of interrelated phenomena</a:t>
            </a:r>
          </a:p>
          <a:p>
            <a:pPr marL="0" indent="0">
              <a:buNone/>
            </a:pPr>
            <a:r>
              <a:rPr lang="en-US" sz="1800" i="1" dirty="0" smtClean="0"/>
              <a:t>													— Merriam Webster</a:t>
            </a:r>
            <a:endParaRPr lang="en-US" sz="1800" i="1"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5</a:t>
            </a:fld>
            <a:endParaRPr lang="en-US"/>
          </a:p>
        </p:txBody>
      </p:sp>
    </p:spTree>
    <p:extLst>
      <p:ext uri="{BB962C8B-B14F-4D97-AF65-F5344CB8AC3E}">
        <p14:creationId xmlns:p14="http://schemas.microsoft.com/office/powerpoint/2010/main" val="326027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fontScale="90000"/>
          </a:bodyPr>
          <a:lstStyle/>
          <a:p>
            <a:r>
              <a:rPr lang="en-US" sz="3000" b="1" cap="small" dirty="0" smtClean="0">
                <a:solidFill>
                  <a:schemeClr val="bg1"/>
                </a:solidFill>
                <a:latin typeface="Cambria"/>
                <a:cs typeface="Cambria"/>
              </a:rPr>
              <a:t>Development of OA Publishing: </a:t>
            </a:r>
            <a:br>
              <a:rPr lang="en-US" sz="3000" b="1" cap="small" dirty="0" smtClean="0">
                <a:solidFill>
                  <a:schemeClr val="bg1"/>
                </a:solidFill>
                <a:latin typeface="Cambria"/>
                <a:cs typeface="Cambria"/>
              </a:rPr>
            </a:br>
            <a:r>
              <a:rPr lang="en-US" sz="3000" b="1" cap="small" dirty="0" smtClean="0">
                <a:solidFill>
                  <a:schemeClr val="bg1"/>
                </a:solidFill>
                <a:latin typeface="Cambria"/>
                <a:cs typeface="Cambria"/>
              </a:rPr>
              <a:t>1993‒2009</a:t>
            </a:r>
            <a:endParaRPr lang="en-US" sz="3000" b="1" cap="small" dirty="0">
              <a:solidFill>
                <a:schemeClr val="bg1"/>
              </a:solidFill>
              <a:latin typeface="Cambria"/>
              <a:cs typeface="Cambria"/>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1524000"/>
            <a:ext cx="7010400" cy="363342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8100" y="5435600"/>
            <a:ext cx="9182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200" b="1" i="1" dirty="0" smtClean="0">
                <a:latin typeface="+mj-lt"/>
              </a:rPr>
              <a:t>Mikael </a:t>
            </a:r>
            <a:r>
              <a:rPr lang="en-US" sz="1200" b="1" i="1" dirty="0" err="1" smtClean="0">
                <a:latin typeface="+mj-lt"/>
              </a:rPr>
              <a:t>Laakso</a:t>
            </a:r>
            <a:r>
              <a:rPr lang="en-US" sz="1200" b="1" i="1" dirty="0" smtClean="0">
                <a:latin typeface="+mj-lt"/>
              </a:rPr>
              <a:t>, Welling </a:t>
            </a:r>
            <a:r>
              <a:rPr lang="en-US" sz="1200" b="1" i="1" dirty="0">
                <a:latin typeface="+mj-lt"/>
              </a:rPr>
              <a:t>P, </a:t>
            </a:r>
            <a:r>
              <a:rPr lang="en-US" sz="1200" b="1" i="1" dirty="0" err="1">
                <a:latin typeface="+mj-lt"/>
              </a:rPr>
              <a:t>Bukvova</a:t>
            </a:r>
            <a:r>
              <a:rPr lang="en-US" sz="1200" b="1" i="1" dirty="0">
                <a:latin typeface="+mj-lt"/>
              </a:rPr>
              <a:t> H, Nyman L, et al. (2011) The Development of Open Access Journal Publishing from 1993 to 2009. PLoS ONE 6(6): e20961. </a:t>
            </a:r>
            <a:r>
              <a:rPr lang="en-US" sz="1200" b="1" i="1" dirty="0" smtClean="0">
                <a:latin typeface="+mj-lt"/>
              </a:rPr>
              <a:t>doi:10.1371/journal.pone.0020961 </a:t>
            </a:r>
            <a:r>
              <a:rPr lang="en-US" sz="1200" b="1" i="1" dirty="0" smtClean="0">
                <a:latin typeface="+mj-lt"/>
                <a:hlinkClick r:id="rId5"/>
              </a:rPr>
              <a:t>http</a:t>
            </a:r>
            <a:r>
              <a:rPr lang="en-US" sz="1200" b="1" i="1" dirty="0">
                <a:latin typeface="+mj-lt"/>
                <a:hlinkClick r:id="rId5"/>
              </a:rPr>
              <a:t>://www.plosone.org/article/info:doi/10.1371/journal.pone.0020961</a:t>
            </a:r>
            <a:endParaRPr lang="en-US" sz="1200" b="1" i="1" dirty="0">
              <a:latin typeface="+mj-lt"/>
            </a:endParaRPr>
          </a:p>
        </p:txBody>
      </p:sp>
      <p:sp>
        <p:nvSpPr>
          <p:cNvPr id="9" name="Date Placeholder 8"/>
          <p:cNvSpPr>
            <a:spLocks noGrp="1"/>
          </p:cNvSpPr>
          <p:nvPr>
            <p:ph type="dt" sz="half" idx="10"/>
          </p:nvPr>
        </p:nvSpPr>
        <p:spPr/>
        <p:txBody>
          <a:bodyPr/>
          <a:lstStyle/>
          <a:p>
            <a:r>
              <a:rPr lang="en-US" smtClean="0"/>
              <a:t>||BECS||</a:t>
            </a:r>
            <a:endParaRPr lang="en-US"/>
          </a:p>
        </p:txBody>
      </p:sp>
      <p:sp>
        <p:nvSpPr>
          <p:cNvPr id="10" name="Footer Placeholder 9"/>
          <p:cNvSpPr>
            <a:spLocks noGrp="1"/>
          </p:cNvSpPr>
          <p:nvPr>
            <p:ph type="ftr" sz="quarter" idx="11"/>
          </p:nvPr>
        </p:nvSpPr>
        <p:spPr/>
        <p:txBody>
          <a:bodyPr/>
          <a:lstStyle/>
          <a:p>
            <a:r>
              <a:rPr lang="en-US" smtClean="0"/>
              <a:t>CEAL/AAS 2013</a:t>
            </a:r>
            <a:endParaRPr lang="en-US"/>
          </a:p>
        </p:txBody>
      </p:sp>
      <p:sp>
        <p:nvSpPr>
          <p:cNvPr id="11" name="Slide Number Placeholder 10"/>
          <p:cNvSpPr>
            <a:spLocks noGrp="1"/>
          </p:cNvSpPr>
          <p:nvPr>
            <p:ph type="sldNum" sz="quarter" idx="12"/>
          </p:nvPr>
        </p:nvSpPr>
        <p:spPr/>
        <p:txBody>
          <a:bodyPr/>
          <a:lstStyle/>
          <a:p>
            <a:fld id="{DE20697C-8700-A046-9558-5780E6CF2E39}" type="slidenum">
              <a:rPr lang="en-US" smtClean="0"/>
              <a:t>6</a:t>
            </a:fld>
            <a:endParaRPr lang="en-US"/>
          </a:p>
        </p:txBody>
      </p:sp>
    </p:spTree>
    <p:extLst>
      <p:ext uri="{BB962C8B-B14F-4D97-AF65-F5344CB8AC3E}">
        <p14:creationId xmlns:p14="http://schemas.microsoft.com/office/powerpoint/2010/main" val="253657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000" b="1" cap="small" dirty="0" smtClean="0">
                <a:solidFill>
                  <a:schemeClr val="bg1"/>
                </a:solidFill>
                <a:latin typeface="Cambria"/>
                <a:cs typeface="Cambria"/>
              </a:rPr>
              <a:t>Three Major Phases of OA Publishing</a:t>
            </a:r>
            <a:endParaRPr lang="en-US" sz="3000" b="1" cap="small" dirty="0">
              <a:solidFill>
                <a:schemeClr val="bg1"/>
              </a:solidFill>
              <a:latin typeface="Cambria"/>
              <a:cs typeface="Cambria"/>
            </a:endParaRPr>
          </a:p>
        </p:txBody>
      </p:sp>
      <p:sp>
        <p:nvSpPr>
          <p:cNvPr id="6" name="Text Box 4"/>
          <p:cNvSpPr txBox="1">
            <a:spLocks noChangeArrowheads="1"/>
          </p:cNvSpPr>
          <p:nvPr/>
        </p:nvSpPr>
        <p:spPr bwMode="auto">
          <a:xfrm>
            <a:off x="-38100" y="5435600"/>
            <a:ext cx="918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1" dirty="0" smtClean="0">
                <a:latin typeface="Calibri" pitchFamily="34" charset="0"/>
              </a:rPr>
              <a:t>															—Mikael </a:t>
            </a:r>
            <a:r>
              <a:rPr lang="en-US" i="1" dirty="0" err="1" smtClean="0">
                <a:latin typeface="Calibri" pitchFamily="34" charset="0"/>
              </a:rPr>
              <a:t>Laakso</a:t>
            </a:r>
            <a:r>
              <a:rPr lang="en-US" i="1" dirty="0" smtClean="0">
                <a:latin typeface="Calibri" pitchFamily="34" charset="0"/>
              </a:rPr>
              <a:t> et al.</a:t>
            </a:r>
            <a:endParaRPr lang="en-US" i="1" dirty="0">
              <a:latin typeface="Calibri" pitchFamily="34" charset="0"/>
            </a:endParaRPr>
          </a:p>
        </p:txBody>
      </p:sp>
      <p:sp>
        <p:nvSpPr>
          <p:cNvPr id="9" name="Date Placeholder 8"/>
          <p:cNvSpPr>
            <a:spLocks noGrp="1"/>
          </p:cNvSpPr>
          <p:nvPr>
            <p:ph type="dt" sz="half" idx="10"/>
          </p:nvPr>
        </p:nvSpPr>
        <p:spPr/>
        <p:txBody>
          <a:bodyPr/>
          <a:lstStyle/>
          <a:p>
            <a:r>
              <a:rPr lang="en-US" smtClean="0"/>
              <a:t>||BECS||</a:t>
            </a:r>
            <a:endParaRPr lang="en-US"/>
          </a:p>
        </p:txBody>
      </p:sp>
      <p:sp>
        <p:nvSpPr>
          <p:cNvPr id="10" name="Footer Placeholder 9"/>
          <p:cNvSpPr>
            <a:spLocks noGrp="1"/>
          </p:cNvSpPr>
          <p:nvPr>
            <p:ph type="ftr" sz="quarter" idx="11"/>
          </p:nvPr>
        </p:nvSpPr>
        <p:spPr/>
        <p:txBody>
          <a:bodyPr/>
          <a:lstStyle/>
          <a:p>
            <a:r>
              <a:rPr lang="en-US" smtClean="0"/>
              <a:t>CEAL/AAS 2013</a:t>
            </a:r>
            <a:endParaRPr lang="en-US"/>
          </a:p>
        </p:txBody>
      </p:sp>
      <p:sp>
        <p:nvSpPr>
          <p:cNvPr id="11" name="Slide Number Placeholder 10"/>
          <p:cNvSpPr>
            <a:spLocks noGrp="1"/>
          </p:cNvSpPr>
          <p:nvPr>
            <p:ph type="sldNum" sz="quarter" idx="12"/>
          </p:nvPr>
        </p:nvSpPr>
        <p:spPr/>
        <p:txBody>
          <a:bodyPr/>
          <a:lstStyle/>
          <a:p>
            <a:fld id="{DE20697C-8700-A046-9558-5780E6CF2E39}" type="slidenum">
              <a:rPr lang="en-US" smtClean="0"/>
              <a:t>7</a:t>
            </a:fld>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6781800" cy="3200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3886200" y="1295400"/>
            <a:ext cx="0" cy="37065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752600" y="4694208"/>
            <a:ext cx="1940211" cy="307777"/>
          </a:xfrm>
          <a:prstGeom prst="rect">
            <a:avLst/>
          </a:prstGeom>
          <a:noFill/>
        </p:spPr>
        <p:txBody>
          <a:bodyPr wrap="none" rtlCol="0">
            <a:spAutoFit/>
          </a:bodyPr>
          <a:lstStyle/>
          <a:p>
            <a:r>
              <a:rPr lang="en-US" sz="1400" b="1" dirty="0" smtClean="0">
                <a:latin typeface="Cambria" pitchFamily="18" charset="0"/>
              </a:rPr>
              <a:t>The Pioneering Years</a:t>
            </a:r>
            <a:endParaRPr lang="en-US" sz="1400" b="1" dirty="0">
              <a:latin typeface="Cambria" pitchFamily="18" charset="0"/>
            </a:endParaRPr>
          </a:p>
        </p:txBody>
      </p:sp>
      <p:sp>
        <p:nvSpPr>
          <p:cNvPr id="33" name="TextBox 32"/>
          <p:cNvSpPr txBox="1"/>
          <p:nvPr/>
        </p:nvSpPr>
        <p:spPr>
          <a:xfrm>
            <a:off x="4038600" y="4695644"/>
            <a:ext cx="1930913" cy="307777"/>
          </a:xfrm>
          <a:prstGeom prst="rect">
            <a:avLst/>
          </a:prstGeom>
          <a:noFill/>
        </p:spPr>
        <p:txBody>
          <a:bodyPr wrap="none" rtlCol="0">
            <a:spAutoFit/>
          </a:bodyPr>
          <a:lstStyle/>
          <a:p>
            <a:r>
              <a:rPr lang="en-US" sz="1400" b="1" dirty="0" smtClean="0">
                <a:latin typeface="Cambria" pitchFamily="18" charset="0"/>
              </a:rPr>
              <a:t>The Innovation Years</a:t>
            </a:r>
            <a:endParaRPr lang="en-US" sz="1400" b="1" dirty="0">
              <a:latin typeface="Cambria" pitchFamily="18" charset="0"/>
            </a:endParaRPr>
          </a:p>
        </p:txBody>
      </p:sp>
      <p:sp>
        <p:nvSpPr>
          <p:cNvPr id="34" name="TextBox 33"/>
          <p:cNvSpPr txBox="1"/>
          <p:nvPr/>
        </p:nvSpPr>
        <p:spPr>
          <a:xfrm>
            <a:off x="6082638" y="4695644"/>
            <a:ext cx="2177840" cy="307777"/>
          </a:xfrm>
          <a:prstGeom prst="rect">
            <a:avLst/>
          </a:prstGeom>
          <a:noFill/>
        </p:spPr>
        <p:txBody>
          <a:bodyPr wrap="none" rtlCol="0">
            <a:spAutoFit/>
          </a:bodyPr>
          <a:lstStyle/>
          <a:p>
            <a:r>
              <a:rPr lang="en-US" sz="1400" b="1" dirty="0" smtClean="0">
                <a:latin typeface="Cambria" pitchFamily="18" charset="0"/>
              </a:rPr>
              <a:t>The Consolidation Years</a:t>
            </a:r>
            <a:endParaRPr lang="en-US" sz="1400" b="1" dirty="0">
              <a:latin typeface="Cambria" pitchFamily="18" charset="0"/>
            </a:endParaRPr>
          </a:p>
        </p:txBody>
      </p:sp>
      <p:cxnSp>
        <p:nvCxnSpPr>
          <p:cNvPr id="40" name="Straight Connector 39"/>
          <p:cNvCxnSpPr/>
          <p:nvPr/>
        </p:nvCxnSpPr>
        <p:spPr>
          <a:xfrm>
            <a:off x="6082638" y="1295400"/>
            <a:ext cx="0" cy="3706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0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200" b="1" cap="small" dirty="0" smtClean="0">
                <a:solidFill>
                  <a:schemeClr val="bg1"/>
                </a:solidFill>
                <a:latin typeface="Cambria"/>
                <a:cs typeface="Cambria"/>
              </a:rPr>
              <a:t>Development of OA Repositories: 1993</a:t>
            </a:r>
            <a:endParaRPr lang="en-US" sz="32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8</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09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title"/>
          </p:nvPr>
        </p:nvSpPr>
        <p:spPr>
          <a:xfrm>
            <a:off x="0" y="0"/>
            <a:ext cx="9144000" cy="990599"/>
          </a:xfrm>
          <a:noFill/>
        </p:spPr>
        <p:txBody>
          <a:bodyPr>
            <a:normAutofit/>
          </a:bodyPr>
          <a:lstStyle/>
          <a:p>
            <a:r>
              <a:rPr lang="en-US" sz="3200" b="1" cap="small" dirty="0" smtClean="0">
                <a:solidFill>
                  <a:schemeClr val="bg1"/>
                </a:solidFill>
                <a:latin typeface="Cambria"/>
                <a:cs typeface="Cambria"/>
              </a:rPr>
              <a:t>Development of OA Repositories: 2000</a:t>
            </a:r>
            <a:endParaRPr lang="en-US" sz="3200" b="1" cap="small" dirty="0">
              <a:solidFill>
                <a:schemeClr val="bg1"/>
              </a:solidFill>
              <a:latin typeface="Cambria"/>
              <a:cs typeface="Cambria"/>
            </a:endParaRPr>
          </a:p>
        </p:txBody>
      </p:sp>
      <p:sp>
        <p:nvSpPr>
          <p:cNvPr id="3" name="Content Placeholder 2"/>
          <p:cNvSpPr>
            <a:spLocks noGrp="1"/>
          </p:cNvSpPr>
          <p:nvPr>
            <p:ph idx="1"/>
          </p:nvPr>
        </p:nvSpPr>
        <p:spPr>
          <a:xfrm>
            <a:off x="370800" y="1348517"/>
            <a:ext cx="8392200" cy="4754563"/>
          </a:xfrm>
        </p:spPr>
        <p:txBody>
          <a:bodyPr>
            <a:normAutofit/>
          </a:bodyPr>
          <a:lstStyle/>
          <a:p>
            <a:pPr marL="0" indent="0">
              <a:buNone/>
            </a:pPr>
            <a:endParaRPr lang="en-US" sz="2500" b="1" dirty="0">
              <a:latin typeface="Cambria"/>
              <a:cs typeface="Cambria"/>
            </a:endParaRPr>
          </a:p>
          <a:p>
            <a:pPr marL="0" indent="0">
              <a:buNone/>
            </a:pPr>
            <a:endParaRPr lang="en-US" sz="2500" dirty="0"/>
          </a:p>
        </p:txBody>
      </p:sp>
      <p:sp>
        <p:nvSpPr>
          <p:cNvPr id="8" name="Date Placeholder 7"/>
          <p:cNvSpPr>
            <a:spLocks noGrp="1"/>
          </p:cNvSpPr>
          <p:nvPr>
            <p:ph type="dt" sz="half" idx="10"/>
          </p:nvPr>
        </p:nvSpPr>
        <p:spPr/>
        <p:txBody>
          <a:bodyPr/>
          <a:lstStyle/>
          <a:p>
            <a:r>
              <a:rPr lang="en-US" smtClean="0"/>
              <a:t>||BECS||</a:t>
            </a:r>
            <a:endParaRPr lang="en-US"/>
          </a:p>
        </p:txBody>
      </p:sp>
      <p:sp>
        <p:nvSpPr>
          <p:cNvPr id="9" name="Footer Placeholder 8"/>
          <p:cNvSpPr>
            <a:spLocks noGrp="1"/>
          </p:cNvSpPr>
          <p:nvPr>
            <p:ph type="ftr" sz="quarter" idx="11"/>
          </p:nvPr>
        </p:nvSpPr>
        <p:spPr/>
        <p:txBody>
          <a:bodyPr/>
          <a:lstStyle/>
          <a:p>
            <a:r>
              <a:rPr lang="en-US" smtClean="0"/>
              <a:t>CEAL/AAS 2013</a:t>
            </a:r>
            <a:endParaRPr lang="en-US"/>
          </a:p>
        </p:txBody>
      </p:sp>
      <p:sp>
        <p:nvSpPr>
          <p:cNvPr id="10" name="Slide Number Placeholder 9"/>
          <p:cNvSpPr>
            <a:spLocks noGrp="1"/>
          </p:cNvSpPr>
          <p:nvPr>
            <p:ph type="sldNum" sz="quarter" idx="12"/>
          </p:nvPr>
        </p:nvSpPr>
        <p:spPr/>
        <p:txBody>
          <a:bodyPr/>
          <a:lstStyle/>
          <a:p>
            <a:fld id="{DE20697C-8700-A046-9558-5780E6CF2E39}" type="slidenum">
              <a:rPr lang="en-US" smtClean="0"/>
              <a:t>9</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599"/>
            <a:ext cx="9144000"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99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937</Words>
  <Application>Microsoft Office PowerPoint</Application>
  <PresentationFormat>On-screen Show (4:3)</PresentationFormat>
  <Paragraphs>329</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Issues in Scholarly Communication</vt:lpstr>
      <vt:lpstr>Open Access … </vt:lpstr>
      <vt:lpstr>Two Primary Vehicles . . . </vt:lpstr>
      <vt:lpstr>“Evolution” </vt:lpstr>
      <vt:lpstr>Development of OA Publishing:  1993‒2009</vt:lpstr>
      <vt:lpstr>Three Major Phases of OA Publishing</vt:lpstr>
      <vt:lpstr>Development of OA Repositories: 1993</vt:lpstr>
      <vt:lpstr>Development of OA Repositories: 2000</vt:lpstr>
      <vt:lpstr>Development of OA Repositories: 2009</vt:lpstr>
      <vt:lpstr>Development of OA Repositories: 2012</vt:lpstr>
      <vt:lpstr>Open Access</vt:lpstr>
      <vt:lpstr>“Ecosystem” = </vt:lpstr>
      <vt:lpstr>Three Major Phases of OA Publishing</vt:lpstr>
      <vt:lpstr>Intellectual and Policy Developments</vt:lpstr>
      <vt:lpstr>Infrastructure and Venue Developments</vt:lpstr>
      <vt:lpstr>Section Title Goes Here</vt:lpstr>
      <vt:lpstr>Ecosystem</vt:lpstr>
      <vt:lpstr>And So …</vt:lpstr>
      <vt:lpstr>… Now What?</vt:lpstr>
      <vt:lpstr>… Now What?</vt:lpstr>
      <vt:lpstr>… Now What?</vt:lpstr>
      <vt:lpstr>… Now What?</vt:lpstr>
      <vt:lpstr>… Now What?</vt:lpstr>
      <vt:lpstr>… Now What?</vt:lpstr>
      <vt:lpstr>Google Scholar</vt:lpstr>
      <vt:lpstr>Google Scholar</vt:lpstr>
      <vt:lpstr>Microsoft Academic Search</vt:lpstr>
      <vt:lpstr>Microsoft Academic Search</vt:lpstr>
      <vt:lpstr>Microsoft Academic Search</vt:lpstr>
      <vt:lpstr>Repository Reports (IN)</vt:lpstr>
      <vt:lpstr>Repository Reports (FROM)</vt:lpstr>
      <vt:lpstr>PowerPoint Presentation</vt:lpstr>
    </vt:vector>
  </TitlesOfParts>
  <Company>UC San Diego Publications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Borovoy</dc:creator>
  <cp:lastModifiedBy>BECS</cp:lastModifiedBy>
  <cp:revision>99</cp:revision>
  <dcterms:created xsi:type="dcterms:W3CDTF">2012-09-10T17:30:59Z</dcterms:created>
  <dcterms:modified xsi:type="dcterms:W3CDTF">2013-03-18T21:48:47Z</dcterms:modified>
</cp:coreProperties>
</file>